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8" r:id="rId2"/>
    <p:sldId id="270" r:id="rId3"/>
    <p:sldId id="271" r:id="rId4"/>
    <p:sldId id="272" r:id="rId5"/>
    <p:sldId id="274" r:id="rId6"/>
    <p:sldId id="275" r:id="rId7"/>
    <p:sldId id="276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66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3" autoAdjust="0"/>
    <p:restoredTop sz="94629" autoAdjust="0"/>
  </p:normalViewPr>
  <p:slideViewPr>
    <p:cSldViewPr>
      <p:cViewPr>
        <p:scale>
          <a:sx n="93" d="100"/>
          <a:sy n="93" d="100"/>
        </p:scale>
        <p:origin x="-1123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AA86B-0EE3-46F5-92F6-AE189EE00695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155D2-B531-4E91-8E27-4E8067C66F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427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155D2-B531-4E91-8E27-4E8067C66FD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9988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36F2-C609-4822-86EC-714EB84802C3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48F-97C8-4EAE-A225-645C6BCD2F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6967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36F2-C609-4822-86EC-714EB84802C3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48F-97C8-4EAE-A225-645C6BCD2F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3706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36F2-C609-4822-86EC-714EB84802C3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48F-97C8-4EAE-A225-645C6BCD2F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284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36F2-C609-4822-86EC-714EB84802C3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48F-97C8-4EAE-A225-645C6BCD2F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984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36F2-C609-4822-86EC-714EB84802C3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48F-97C8-4EAE-A225-645C6BCD2F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569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36F2-C609-4822-86EC-714EB84802C3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48F-97C8-4EAE-A225-645C6BCD2F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72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36F2-C609-4822-86EC-714EB84802C3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48F-97C8-4EAE-A225-645C6BCD2F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06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36F2-C609-4822-86EC-714EB84802C3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48F-97C8-4EAE-A225-645C6BCD2F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731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36F2-C609-4822-86EC-714EB84802C3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48F-97C8-4EAE-A225-645C6BCD2F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2029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36F2-C609-4822-86EC-714EB84802C3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48F-97C8-4EAE-A225-645C6BCD2F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589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36F2-C609-4822-86EC-714EB84802C3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48F-97C8-4EAE-A225-645C6BCD2F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511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736F2-C609-4822-86EC-714EB84802C3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7548F-97C8-4EAE-A225-645C6BCD2F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8438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1.xml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image" Target="../media/image2.png"/><Relationship Id="rId4" Type="http://schemas.openxmlformats.org/officeDocument/2006/relationships/slide" Target="slide3.xml"/><Relationship Id="rId9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4.png"/><Relationship Id="rId7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7.png"/><Relationship Id="rId7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11.png"/><Relationship Id="rId7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openxmlformats.org/officeDocument/2006/relationships/image" Target="../media/image1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slide" Target="slide7.xml"/><Relationship Id="rId10" Type="http://schemas.openxmlformats.org/officeDocument/2006/relationships/image" Target="../media/image18.png"/><Relationship Id="rId4" Type="http://schemas.openxmlformats.org/officeDocument/2006/relationships/slide" Target="slide5.xml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7.png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50776" y="836712"/>
            <a:ext cx="763284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6000">
                <a:solidFill>
                  <a:srgbClr val="800000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pt-BR" sz="3200" dirty="0" smtClean="0">
                <a:solidFill>
                  <a:schemeClr val="tx1"/>
                </a:solidFill>
              </a:rPr>
              <a:t>MANUAL GECON</a:t>
            </a:r>
          </a:p>
          <a:p>
            <a:endParaRPr lang="pt-BR" sz="2400" dirty="0" smtClean="0">
              <a:solidFill>
                <a:schemeClr val="tx1"/>
              </a:solidFill>
            </a:endParaRPr>
          </a:p>
          <a:p>
            <a:r>
              <a:rPr lang="pt-BR" sz="3200" dirty="0" smtClean="0">
                <a:solidFill>
                  <a:schemeClr val="tx1"/>
                </a:solidFill>
              </a:rPr>
              <a:t>SOLICITAÇÕES DE ALTERAÇÕES</a:t>
            </a:r>
          </a:p>
          <a:p>
            <a:r>
              <a:rPr lang="pt-BR" sz="1000" dirty="0" smtClean="0">
                <a:solidFill>
                  <a:schemeClr val="tx1"/>
                </a:solidFill>
              </a:rPr>
              <a:t> </a:t>
            </a:r>
          </a:p>
          <a:p>
            <a:endParaRPr lang="pt-BR" sz="1000" dirty="0" smtClean="0">
              <a:solidFill>
                <a:schemeClr val="tx1"/>
              </a:solidFill>
            </a:endParaRPr>
          </a:p>
          <a:p>
            <a:endParaRPr lang="pt-BR" sz="1000" dirty="0" smtClean="0">
              <a:solidFill>
                <a:schemeClr val="tx1"/>
              </a:solidFill>
            </a:endParaRPr>
          </a:p>
          <a:p>
            <a:r>
              <a:rPr lang="pt-BR" sz="2000" dirty="0" smtClean="0">
                <a:solidFill>
                  <a:schemeClr val="tx1"/>
                </a:solidFill>
              </a:rPr>
              <a:t>PROJETOS </a:t>
            </a:r>
            <a:r>
              <a:rPr lang="pt-BR" sz="2000" u="sng" dirty="0" smtClean="0">
                <a:solidFill>
                  <a:schemeClr val="tx1"/>
                </a:solidFill>
              </a:rPr>
              <a:t>EM ANDAMENTO </a:t>
            </a:r>
            <a:r>
              <a:rPr lang="pt-BR" sz="2000" dirty="0" smtClean="0">
                <a:solidFill>
                  <a:schemeClr val="tx1"/>
                </a:solidFill>
              </a:rPr>
              <a:t>COM OU </a:t>
            </a:r>
            <a:r>
              <a:rPr lang="pt-BR" sz="2000" u="sng" dirty="0" smtClean="0">
                <a:solidFill>
                  <a:schemeClr val="tx1"/>
                </a:solidFill>
              </a:rPr>
              <a:t>SEM</a:t>
            </a:r>
            <a:r>
              <a:rPr lang="pt-BR" sz="2000" dirty="0" smtClean="0">
                <a:solidFill>
                  <a:schemeClr val="tx1"/>
                </a:solidFill>
              </a:rPr>
              <a:t> FUNDAÇÃO DE APOIO</a:t>
            </a:r>
            <a:endParaRPr lang="pt-BR" sz="2000" dirty="0">
              <a:solidFill>
                <a:schemeClr val="tx1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429" y="3532787"/>
            <a:ext cx="3325911" cy="2213243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884072" y="5746030"/>
            <a:ext cx="2280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solidFill>
                  <a:srgbClr val="800000"/>
                </a:solidFill>
                <a:latin typeface="Arial Black" panose="020B0A04020102020204" pitchFamily="34" charset="0"/>
              </a:rPr>
              <a:t>UFOP</a:t>
            </a:r>
            <a:r>
              <a:rPr lang="pt-BR" sz="2800" dirty="0" smtClean="0">
                <a:solidFill>
                  <a:srgbClr val="800000"/>
                </a:solidFill>
                <a:latin typeface="Arial Black" panose="020B0A04020102020204" pitchFamily="34" charset="0"/>
              </a:rPr>
              <a:t>    </a:t>
            </a:r>
            <a:endParaRPr lang="pt-BR" sz="2800" dirty="0">
              <a:latin typeface="Arial Black" panose="020B0A04020102020204" pitchFamily="34" charset="0"/>
            </a:endParaRPr>
          </a:p>
        </p:txBody>
      </p:sp>
      <p:sp>
        <p:nvSpPr>
          <p:cNvPr id="8" name="Retângulo de cantos arredondados 7">
            <a:hlinkClick r:id="rId3" action="ppaction://hlinksldjump"/>
          </p:cNvPr>
          <p:cNvSpPr/>
          <p:nvPr/>
        </p:nvSpPr>
        <p:spPr>
          <a:xfrm>
            <a:off x="530673" y="129984"/>
            <a:ext cx="896750" cy="34015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MENU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10" name="Seta para a direita 9">
            <a:hlinkClick r:id="rId3" action="ppaction://hlinksldjump"/>
          </p:cNvPr>
          <p:cNvSpPr/>
          <p:nvPr/>
        </p:nvSpPr>
        <p:spPr>
          <a:xfrm>
            <a:off x="1020449" y="448101"/>
            <a:ext cx="813948" cy="349224"/>
          </a:xfrm>
          <a:prstGeom prst="rightArrow">
            <a:avLst>
              <a:gd name="adj1" fmla="val 50000"/>
              <a:gd name="adj2" fmla="val 37878"/>
            </a:avLst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AVANÇAR</a:t>
            </a:r>
            <a:endParaRPr lang="pt-BR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739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eta para a esquerda 35">
            <a:hlinkClick r:id="rId3" action="ppaction://hlinksldjump"/>
          </p:cNvPr>
          <p:cNvSpPr/>
          <p:nvPr/>
        </p:nvSpPr>
        <p:spPr>
          <a:xfrm>
            <a:off x="40897" y="332656"/>
            <a:ext cx="885370" cy="349224"/>
          </a:xfrm>
          <a:prstGeom prst="leftArrow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VOLTAR</a:t>
            </a:r>
          </a:p>
        </p:txBody>
      </p:sp>
      <p:sp>
        <p:nvSpPr>
          <p:cNvPr id="43" name="Seta para a direita 42">
            <a:hlinkClick r:id="rId4" action="ppaction://hlinksldjump"/>
          </p:cNvPr>
          <p:cNvSpPr/>
          <p:nvPr/>
        </p:nvSpPr>
        <p:spPr>
          <a:xfrm>
            <a:off x="973358" y="330917"/>
            <a:ext cx="813948" cy="349224"/>
          </a:xfrm>
          <a:prstGeom prst="rightArrow">
            <a:avLst>
              <a:gd name="adj1" fmla="val 50000"/>
              <a:gd name="adj2" fmla="val 37878"/>
            </a:avLst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AVANÇAR</a:t>
            </a:r>
            <a:endParaRPr lang="pt-BR" sz="1000" b="1" dirty="0">
              <a:solidFill>
                <a:schemeClr val="tx1"/>
              </a:solidFill>
            </a:endParaRPr>
          </a:p>
        </p:txBody>
      </p:sp>
      <p:pic>
        <p:nvPicPr>
          <p:cNvPr id="44" name="Imagem 4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125355"/>
            <a:ext cx="364743" cy="7239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405089" y="153377"/>
            <a:ext cx="5217582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200" b="1" dirty="0" smtClean="0"/>
              <a:t>MENU - PASSO A PASSO</a:t>
            </a:r>
          </a:p>
          <a:p>
            <a:pPr algn="ctr"/>
            <a:r>
              <a:rPr lang="pt-BR" sz="3200" b="1" dirty="0" smtClean="0"/>
              <a:t>SOLICITAÇÃO DE ALTERAÇÃO</a:t>
            </a:r>
          </a:p>
          <a:p>
            <a:pPr algn="r"/>
            <a:endParaRPr lang="pt-BR" sz="2000" b="1" dirty="0" smtClean="0"/>
          </a:p>
          <a:p>
            <a:pPr algn="r"/>
            <a:r>
              <a:rPr lang="pt-BR" sz="2000" b="1" dirty="0" smtClean="0"/>
              <a:t>Projeto, Convênio, Acordo ou Similar</a:t>
            </a:r>
            <a:r>
              <a:rPr lang="pt-BR" sz="2000" b="1" dirty="0"/>
              <a:t> </a:t>
            </a:r>
            <a:endParaRPr lang="pt-BR" sz="2000" b="1" dirty="0" smtClean="0"/>
          </a:p>
          <a:p>
            <a:pPr algn="r"/>
            <a:r>
              <a:rPr lang="pt-BR" sz="2000" b="1" dirty="0" smtClean="0"/>
              <a:t>em andamento</a:t>
            </a:r>
          </a:p>
          <a:p>
            <a:pPr algn="r"/>
            <a:r>
              <a:rPr lang="pt-BR" sz="2000" b="1" u="sng" dirty="0" smtClean="0"/>
              <a:t>Com</a:t>
            </a:r>
            <a:r>
              <a:rPr lang="pt-BR" sz="2000" b="1" dirty="0" smtClean="0"/>
              <a:t> ou </a:t>
            </a:r>
            <a:r>
              <a:rPr lang="pt-BR" sz="2000" b="1" u="sng" dirty="0" smtClean="0"/>
              <a:t>Sem</a:t>
            </a:r>
            <a:r>
              <a:rPr lang="pt-BR" sz="2000" b="1" dirty="0" smtClean="0"/>
              <a:t> Fundação</a:t>
            </a:r>
          </a:p>
        </p:txBody>
      </p:sp>
      <p:sp>
        <p:nvSpPr>
          <p:cNvPr id="45" name="Retângulo de cantos arredondados 44">
            <a:hlinkClick r:id="rId6" action="ppaction://hlinksldjump"/>
          </p:cNvPr>
          <p:cNvSpPr/>
          <p:nvPr/>
        </p:nvSpPr>
        <p:spPr>
          <a:xfrm>
            <a:off x="632246" y="3799752"/>
            <a:ext cx="1584176" cy="773640"/>
          </a:xfrm>
          <a:prstGeom prst="roundRect">
            <a:avLst/>
          </a:prstGeom>
          <a:solidFill>
            <a:srgbClr val="80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Iniciar Processo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46" name="Retângulo de cantos arredondados 45">
            <a:hlinkClick r:id="" action="ppaction://noaction"/>
          </p:cNvPr>
          <p:cNvSpPr/>
          <p:nvPr/>
        </p:nvSpPr>
        <p:spPr>
          <a:xfrm>
            <a:off x="632246" y="5234556"/>
            <a:ext cx="1584176" cy="7736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Inserir Documento Externo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47" name="Retângulo de cantos arredondados 46">
            <a:hlinkClick r:id="rId7" action="ppaction://hlinksldjump"/>
          </p:cNvPr>
          <p:cNvSpPr/>
          <p:nvPr/>
        </p:nvSpPr>
        <p:spPr>
          <a:xfrm>
            <a:off x="2839861" y="3812844"/>
            <a:ext cx="1584176" cy="7736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tx1"/>
                </a:solidFill>
              </a:rPr>
              <a:t>Incluir Documento</a:t>
            </a:r>
          </a:p>
        </p:txBody>
      </p:sp>
      <p:sp>
        <p:nvSpPr>
          <p:cNvPr id="48" name="Retângulo de cantos arredondados 47">
            <a:hlinkClick r:id="" action="ppaction://noaction"/>
          </p:cNvPr>
          <p:cNvSpPr/>
          <p:nvPr/>
        </p:nvSpPr>
        <p:spPr>
          <a:xfrm>
            <a:off x="2839861" y="5247648"/>
            <a:ext cx="1584176" cy="773640"/>
          </a:xfrm>
          <a:prstGeom prst="roundRect">
            <a:avLst/>
          </a:prstGeom>
          <a:solidFill>
            <a:srgbClr val="80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Enviar Processo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49" name="Retângulo de cantos arredondados 48">
            <a:hlinkClick r:id="rId8" action="ppaction://hlinksldjump"/>
          </p:cNvPr>
          <p:cNvSpPr/>
          <p:nvPr/>
        </p:nvSpPr>
        <p:spPr>
          <a:xfrm>
            <a:off x="5013875" y="3799752"/>
            <a:ext cx="1584176" cy="773640"/>
          </a:xfrm>
          <a:prstGeom prst="roundRect">
            <a:avLst/>
          </a:prstGeom>
          <a:solidFill>
            <a:srgbClr val="80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Editar Documento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50" name="Retângulo de cantos arredondados 49">
            <a:hlinkClick r:id="rId9" action="ppaction://hlinksldjump"/>
          </p:cNvPr>
          <p:cNvSpPr/>
          <p:nvPr/>
        </p:nvSpPr>
        <p:spPr>
          <a:xfrm>
            <a:off x="7236296" y="3812844"/>
            <a:ext cx="1584176" cy="7736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00" b="1" dirty="0">
                <a:solidFill>
                  <a:schemeClr val="tx1"/>
                </a:solidFill>
              </a:rPr>
              <a:t>Assinar Documento</a:t>
            </a:r>
          </a:p>
        </p:txBody>
      </p:sp>
      <p:sp>
        <p:nvSpPr>
          <p:cNvPr id="51" name="Retângulo 50"/>
          <p:cNvSpPr/>
          <p:nvPr/>
        </p:nvSpPr>
        <p:spPr>
          <a:xfrm>
            <a:off x="153843" y="2780928"/>
            <a:ext cx="3384376" cy="4046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CLIQUE NA OPÇÃO DESEJADA</a:t>
            </a:r>
            <a:endParaRPr lang="pt-BR" sz="2000" b="1" dirty="0"/>
          </a:p>
        </p:txBody>
      </p:sp>
      <p:sp>
        <p:nvSpPr>
          <p:cNvPr id="52" name="Seta para baixo 51"/>
          <p:cNvSpPr/>
          <p:nvPr/>
        </p:nvSpPr>
        <p:spPr>
          <a:xfrm rot="16200000">
            <a:off x="2441523" y="4087784"/>
            <a:ext cx="216024" cy="11188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Seta para baixo 52"/>
          <p:cNvSpPr/>
          <p:nvPr/>
        </p:nvSpPr>
        <p:spPr>
          <a:xfrm rot="16200000">
            <a:off x="4633899" y="4084782"/>
            <a:ext cx="216024" cy="11188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Seta para baixo 53"/>
          <p:cNvSpPr/>
          <p:nvPr/>
        </p:nvSpPr>
        <p:spPr>
          <a:xfrm rot="16200000">
            <a:off x="6794139" y="4087784"/>
            <a:ext cx="216024" cy="11188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Seta para baixo 54"/>
          <p:cNvSpPr/>
          <p:nvPr/>
        </p:nvSpPr>
        <p:spPr>
          <a:xfrm rot="16200000">
            <a:off x="2441523" y="5565436"/>
            <a:ext cx="216024" cy="11188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eta para baixo 18"/>
          <p:cNvSpPr/>
          <p:nvPr/>
        </p:nvSpPr>
        <p:spPr>
          <a:xfrm rot="16200000">
            <a:off x="4633899" y="5565436"/>
            <a:ext cx="216024" cy="11188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013875" y="5239829"/>
            <a:ext cx="1584176" cy="7736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00" b="1" dirty="0" smtClean="0">
                <a:solidFill>
                  <a:schemeClr val="tx1"/>
                </a:solidFill>
              </a:rPr>
              <a:t>GECON</a:t>
            </a:r>
            <a:endParaRPr lang="pt-BR" sz="1300" b="1" dirty="0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48F-97C8-4EAE-A225-645C6BCD2F8C}" type="slidenum">
              <a:rPr lang="pt-BR" smtClean="0"/>
              <a:t>2</a:t>
            </a:fld>
            <a:r>
              <a:rPr lang="pt-BR" dirty="0" smtClean="0"/>
              <a:t>/7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959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873" y="1628800"/>
            <a:ext cx="3314700" cy="1087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93"/>
          <a:stretch/>
        </p:blipFill>
        <p:spPr bwMode="auto">
          <a:xfrm>
            <a:off x="3694160" y="2716220"/>
            <a:ext cx="5342336" cy="4141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131855" y="157452"/>
            <a:ext cx="5277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INICIAR PROCESSO</a:t>
            </a:r>
          </a:p>
        </p:txBody>
      </p:sp>
      <p:pic>
        <p:nvPicPr>
          <p:cNvPr id="33" name="Imagem 3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125355"/>
            <a:ext cx="364743" cy="7239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81877" y="3190224"/>
            <a:ext cx="21146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Clique em </a:t>
            </a:r>
            <a:r>
              <a:rPr lang="pt-BR" sz="1050" b="1" dirty="0" smtClean="0"/>
              <a:t>Iniciar Processo</a:t>
            </a:r>
            <a:endParaRPr lang="pt-BR" sz="1050" b="1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388387" y="3535373"/>
            <a:ext cx="31034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Clique no botão           para ampliar a lista de tipos de processos, DIGITE GECON</a:t>
            </a:r>
            <a:endParaRPr lang="pt-BR" sz="1050" b="1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363863" y="4055912"/>
            <a:ext cx="30560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Selecione o Tipo </a:t>
            </a:r>
            <a:r>
              <a:rPr lang="pt-BR" sz="1050" b="1" dirty="0" smtClean="0"/>
              <a:t>“ Alteração de Projeto ...”</a:t>
            </a:r>
            <a:endParaRPr lang="pt-BR" sz="105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563"/>
          <a:stretch/>
        </p:blipFill>
        <p:spPr bwMode="auto">
          <a:xfrm>
            <a:off x="45022" y="1709068"/>
            <a:ext cx="2516667" cy="1204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448" y="3570317"/>
            <a:ext cx="229114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355396" y="4475423"/>
            <a:ext cx="29924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050"/>
            </a:lvl1pPr>
          </a:lstStyle>
          <a:p>
            <a:r>
              <a:rPr lang="pt-BR" dirty="0"/>
              <a:t>Especificação: Insira o </a:t>
            </a:r>
            <a:r>
              <a:rPr lang="pt-BR" b="1" dirty="0"/>
              <a:t>Nome do </a:t>
            </a:r>
            <a:r>
              <a:rPr lang="pt-BR" b="1" dirty="0" smtClean="0"/>
              <a:t>Projeto e Número do Processo Original do Instrumento</a:t>
            </a:r>
            <a:endParaRPr lang="pt-BR" b="1" dirty="0"/>
          </a:p>
        </p:txBody>
      </p:sp>
      <p:sp>
        <p:nvSpPr>
          <p:cNvPr id="51" name="CaixaDeTexto 50"/>
          <p:cNvSpPr txBox="1"/>
          <p:nvPr/>
        </p:nvSpPr>
        <p:spPr>
          <a:xfrm>
            <a:off x="356336" y="4881091"/>
            <a:ext cx="30635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050"/>
            </a:lvl1pPr>
          </a:lstStyle>
          <a:p>
            <a:pPr algn="just"/>
            <a:r>
              <a:rPr lang="pt-BR" dirty="0" smtClean="0"/>
              <a:t>Insira os Interessados – </a:t>
            </a:r>
            <a:r>
              <a:rPr lang="pt-BR" b="1" dirty="0" smtClean="0"/>
              <a:t>GECON, Nome do Coordenador e Setor do Projeto</a:t>
            </a:r>
            <a:endParaRPr lang="pt-BR" b="1" dirty="0"/>
          </a:p>
        </p:txBody>
      </p:sp>
      <p:sp>
        <p:nvSpPr>
          <p:cNvPr id="53" name="CaixaDeTexto 52"/>
          <p:cNvSpPr txBox="1"/>
          <p:nvPr/>
        </p:nvSpPr>
        <p:spPr>
          <a:xfrm>
            <a:off x="356336" y="5318925"/>
            <a:ext cx="342357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050"/>
            </a:lvl1pPr>
          </a:lstStyle>
          <a:p>
            <a:r>
              <a:rPr lang="pt-BR" dirty="0" smtClean="0"/>
              <a:t>Insira as observações necessárias que auxiliem na </a:t>
            </a:r>
            <a:r>
              <a:rPr lang="pt-BR" b="1" dirty="0" smtClean="0"/>
              <a:t>introdução e  entendimento </a:t>
            </a:r>
            <a:r>
              <a:rPr lang="pt-BR" dirty="0" smtClean="0"/>
              <a:t> sobre a </a:t>
            </a:r>
            <a:r>
              <a:rPr lang="pt-BR" u="sng" dirty="0" smtClean="0"/>
              <a:t>demanda apresentada</a:t>
            </a:r>
            <a:endParaRPr lang="pt-BR" b="1" u="sng" dirty="0"/>
          </a:p>
        </p:txBody>
      </p:sp>
      <p:sp>
        <p:nvSpPr>
          <p:cNvPr id="55" name="CaixaDeTexto 54"/>
          <p:cNvSpPr txBox="1"/>
          <p:nvPr/>
        </p:nvSpPr>
        <p:spPr>
          <a:xfrm>
            <a:off x="369243" y="5974583"/>
            <a:ext cx="31652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050"/>
            </a:lvl1pPr>
          </a:lstStyle>
          <a:p>
            <a:r>
              <a:rPr lang="pt-BR" dirty="0" smtClean="0"/>
              <a:t>Marque Nível de Acesso </a:t>
            </a:r>
            <a:r>
              <a:rPr lang="pt-BR" b="1" dirty="0" smtClean="0"/>
              <a:t>Público</a:t>
            </a:r>
            <a:endParaRPr lang="pt-BR" b="1" dirty="0"/>
          </a:p>
        </p:txBody>
      </p:sp>
      <p:sp>
        <p:nvSpPr>
          <p:cNvPr id="58" name="CaixaDeTexto 57"/>
          <p:cNvSpPr txBox="1"/>
          <p:nvPr/>
        </p:nvSpPr>
        <p:spPr>
          <a:xfrm>
            <a:off x="373518" y="6332534"/>
            <a:ext cx="33206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050"/>
            </a:lvl1pPr>
          </a:lstStyle>
          <a:p>
            <a:r>
              <a:rPr lang="pt-BR" dirty="0" smtClean="0"/>
              <a:t>Clique em Salvar</a:t>
            </a:r>
            <a:endParaRPr lang="pt-BR" b="1" dirty="0"/>
          </a:p>
        </p:txBody>
      </p:sp>
      <p:sp>
        <p:nvSpPr>
          <p:cNvPr id="44" name="Retângulo de cantos arredondados 43">
            <a:hlinkClick r:id="rId7" action="ppaction://hlinksldjump"/>
          </p:cNvPr>
          <p:cNvSpPr/>
          <p:nvPr/>
        </p:nvSpPr>
        <p:spPr>
          <a:xfrm>
            <a:off x="530673" y="129984"/>
            <a:ext cx="896750" cy="34015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MENU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46" name="Seta para a esquerda 45">
            <a:hlinkClick r:id="rId7" action="ppaction://hlinksldjump"/>
          </p:cNvPr>
          <p:cNvSpPr/>
          <p:nvPr/>
        </p:nvSpPr>
        <p:spPr>
          <a:xfrm>
            <a:off x="87988" y="449840"/>
            <a:ext cx="885370" cy="349224"/>
          </a:xfrm>
          <a:prstGeom prst="leftArrow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VOLTAR</a:t>
            </a:r>
          </a:p>
        </p:txBody>
      </p:sp>
      <p:sp>
        <p:nvSpPr>
          <p:cNvPr id="47" name="Seta para a direita 46">
            <a:hlinkClick r:id="rId8" action="ppaction://hlinksldjump"/>
          </p:cNvPr>
          <p:cNvSpPr/>
          <p:nvPr/>
        </p:nvSpPr>
        <p:spPr>
          <a:xfrm>
            <a:off x="1020449" y="448101"/>
            <a:ext cx="813948" cy="349224"/>
          </a:xfrm>
          <a:prstGeom prst="rightArrow">
            <a:avLst>
              <a:gd name="adj1" fmla="val 50000"/>
              <a:gd name="adj2" fmla="val 37878"/>
            </a:avLst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AVANÇAR</a:t>
            </a:r>
            <a:endParaRPr lang="pt-BR" sz="1000" b="1" dirty="0">
              <a:solidFill>
                <a:schemeClr val="tx1"/>
              </a:solidFill>
            </a:endParaRPr>
          </a:p>
        </p:txBody>
      </p:sp>
      <p:sp>
        <p:nvSpPr>
          <p:cNvPr id="48" name="Retângulo 47"/>
          <p:cNvSpPr/>
          <p:nvPr/>
        </p:nvSpPr>
        <p:spPr>
          <a:xfrm>
            <a:off x="147384" y="3168148"/>
            <a:ext cx="210716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1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0" name="Retângulo 49"/>
          <p:cNvSpPr/>
          <p:nvPr/>
        </p:nvSpPr>
        <p:spPr>
          <a:xfrm>
            <a:off x="144133" y="3590636"/>
            <a:ext cx="210716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2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2" name="Retângulo 51"/>
          <p:cNvSpPr/>
          <p:nvPr/>
        </p:nvSpPr>
        <p:spPr>
          <a:xfrm>
            <a:off x="139741" y="4045112"/>
            <a:ext cx="210716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3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4" name="Retângulo 53"/>
          <p:cNvSpPr/>
          <p:nvPr/>
        </p:nvSpPr>
        <p:spPr>
          <a:xfrm>
            <a:off x="153147" y="4460203"/>
            <a:ext cx="210716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4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6" name="Retângulo 55"/>
          <p:cNvSpPr/>
          <p:nvPr/>
        </p:nvSpPr>
        <p:spPr>
          <a:xfrm>
            <a:off x="144680" y="5972248"/>
            <a:ext cx="210716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7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7" name="Retângulo 56"/>
          <p:cNvSpPr/>
          <p:nvPr/>
        </p:nvSpPr>
        <p:spPr>
          <a:xfrm>
            <a:off x="144680" y="5386661"/>
            <a:ext cx="210716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6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66" name="Retângulo 65"/>
          <p:cNvSpPr/>
          <p:nvPr/>
        </p:nvSpPr>
        <p:spPr>
          <a:xfrm>
            <a:off x="145620" y="4882805"/>
            <a:ext cx="210716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5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68" name="Retângulo 67"/>
          <p:cNvSpPr/>
          <p:nvPr/>
        </p:nvSpPr>
        <p:spPr>
          <a:xfrm>
            <a:off x="144680" y="6331355"/>
            <a:ext cx="210716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8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69" name="Elipse 68"/>
          <p:cNvSpPr/>
          <p:nvPr/>
        </p:nvSpPr>
        <p:spPr>
          <a:xfrm>
            <a:off x="913734" y="2565075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1</a:t>
            </a:r>
            <a:endParaRPr lang="pt-BR" sz="900" dirty="0"/>
          </a:p>
        </p:txBody>
      </p:sp>
      <p:sp>
        <p:nvSpPr>
          <p:cNvPr id="72" name="Elipse 71"/>
          <p:cNvSpPr/>
          <p:nvPr/>
        </p:nvSpPr>
        <p:spPr>
          <a:xfrm>
            <a:off x="4860032" y="3669441"/>
            <a:ext cx="159633" cy="15403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4</a:t>
            </a:r>
            <a:endParaRPr lang="pt-BR" sz="900" dirty="0"/>
          </a:p>
        </p:txBody>
      </p:sp>
      <p:sp>
        <p:nvSpPr>
          <p:cNvPr id="73" name="Elipse 72"/>
          <p:cNvSpPr/>
          <p:nvPr/>
        </p:nvSpPr>
        <p:spPr>
          <a:xfrm>
            <a:off x="3985532" y="4717847"/>
            <a:ext cx="159633" cy="15403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5</a:t>
            </a:r>
            <a:endParaRPr lang="pt-BR" sz="900" dirty="0"/>
          </a:p>
        </p:txBody>
      </p:sp>
      <p:sp>
        <p:nvSpPr>
          <p:cNvPr id="74" name="Elipse 73"/>
          <p:cNvSpPr/>
          <p:nvPr/>
        </p:nvSpPr>
        <p:spPr>
          <a:xfrm>
            <a:off x="4283968" y="5574710"/>
            <a:ext cx="159633" cy="15403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6</a:t>
            </a:r>
            <a:endParaRPr lang="pt-BR" sz="900" dirty="0"/>
          </a:p>
        </p:txBody>
      </p:sp>
      <p:sp>
        <p:nvSpPr>
          <p:cNvPr id="75" name="Elipse 74"/>
          <p:cNvSpPr/>
          <p:nvPr/>
        </p:nvSpPr>
        <p:spPr>
          <a:xfrm>
            <a:off x="7329510" y="6519404"/>
            <a:ext cx="159633" cy="15403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7</a:t>
            </a:r>
            <a:endParaRPr lang="pt-BR" sz="9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131855" y="714725"/>
            <a:ext cx="5717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 smtClean="0"/>
              <a:t>Aqui saiba como você inicia sua demanda de Celebração de Instrumentos para Projetos</a:t>
            </a:r>
          </a:p>
          <a:p>
            <a:pPr algn="r"/>
            <a:r>
              <a:rPr lang="pt-BR" sz="1200" b="1" u="sng" dirty="0" smtClean="0"/>
              <a:t>Sem Fundação de Apoio</a:t>
            </a:r>
            <a:endParaRPr lang="pt-BR" sz="1200" b="1" u="sng" dirty="0"/>
          </a:p>
        </p:txBody>
      </p:sp>
      <p:sp>
        <p:nvSpPr>
          <p:cNvPr id="70" name="Elipse 69"/>
          <p:cNvSpPr/>
          <p:nvPr/>
        </p:nvSpPr>
        <p:spPr>
          <a:xfrm>
            <a:off x="3534527" y="1997621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3</a:t>
            </a:r>
            <a:endParaRPr lang="pt-BR" sz="900" dirty="0"/>
          </a:p>
        </p:txBody>
      </p:sp>
      <p:sp>
        <p:nvSpPr>
          <p:cNvPr id="78" name="Elipse 77"/>
          <p:cNvSpPr/>
          <p:nvPr/>
        </p:nvSpPr>
        <p:spPr>
          <a:xfrm>
            <a:off x="5652120" y="1628800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2</a:t>
            </a:r>
            <a:endParaRPr lang="pt-BR" sz="900" dirty="0"/>
          </a:p>
        </p:txBody>
      </p:sp>
      <p:cxnSp>
        <p:nvCxnSpPr>
          <p:cNvPr id="80" name="Conector reto 79"/>
          <p:cNvCxnSpPr/>
          <p:nvPr/>
        </p:nvCxnSpPr>
        <p:spPr>
          <a:xfrm>
            <a:off x="107504" y="3190224"/>
            <a:ext cx="0" cy="34832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48F-97C8-4EAE-A225-645C6BCD2F8C}" type="slidenum">
              <a:rPr lang="pt-BR" smtClean="0"/>
              <a:t>3</a:t>
            </a:fld>
            <a:r>
              <a:rPr lang="pt-BR" dirty="0" smtClean="0"/>
              <a:t>/7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361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466588" y="138813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INCLUIR DOCUMENTO</a:t>
            </a:r>
          </a:p>
        </p:txBody>
      </p:sp>
      <p:pic>
        <p:nvPicPr>
          <p:cNvPr id="33" name="Imagem 3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593" y="105845"/>
            <a:ext cx="364743" cy="723900"/>
          </a:xfrm>
          <a:prstGeom prst="rect">
            <a:avLst/>
          </a:prstGeom>
        </p:spPr>
      </p:pic>
      <p:sp>
        <p:nvSpPr>
          <p:cNvPr id="39" name="Retângulo 38"/>
          <p:cNvSpPr/>
          <p:nvPr/>
        </p:nvSpPr>
        <p:spPr>
          <a:xfrm>
            <a:off x="186332" y="2472634"/>
            <a:ext cx="210716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1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6" name="Retângulo 45"/>
          <p:cNvSpPr/>
          <p:nvPr/>
        </p:nvSpPr>
        <p:spPr>
          <a:xfrm>
            <a:off x="171993" y="3567280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3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7" name="Retângulo 46"/>
          <p:cNvSpPr/>
          <p:nvPr/>
        </p:nvSpPr>
        <p:spPr>
          <a:xfrm>
            <a:off x="186332" y="3983852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4</a:t>
            </a:r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38" r="2102" b="1"/>
          <a:stretch/>
        </p:blipFill>
        <p:spPr bwMode="auto">
          <a:xfrm>
            <a:off x="2709362" y="1904415"/>
            <a:ext cx="6375371" cy="444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CaixaDeTexto 31"/>
          <p:cNvSpPr txBox="1"/>
          <p:nvPr/>
        </p:nvSpPr>
        <p:spPr>
          <a:xfrm>
            <a:off x="412216" y="2472634"/>
            <a:ext cx="30955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Clique no ícone                  para inserir documentos</a:t>
            </a:r>
            <a:endParaRPr lang="pt-BR" sz="105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01" b="3839"/>
          <a:stretch/>
        </p:blipFill>
        <p:spPr bwMode="auto">
          <a:xfrm>
            <a:off x="3332972" y="3865076"/>
            <a:ext cx="5616615" cy="29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CaixaDeTexto 36"/>
          <p:cNvSpPr txBox="1"/>
          <p:nvPr/>
        </p:nvSpPr>
        <p:spPr>
          <a:xfrm>
            <a:off x="456782" y="3972694"/>
            <a:ext cx="218991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Descrição: Insira o </a:t>
            </a:r>
            <a:r>
              <a:rPr lang="pt-BR" sz="1050" b="1" dirty="0" smtClean="0"/>
              <a:t>Nome do Projeto</a:t>
            </a:r>
            <a:endParaRPr lang="pt-BR" sz="1050" b="1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454487" y="4405623"/>
            <a:ext cx="26913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Destinatários: Inclua a </a:t>
            </a:r>
            <a:r>
              <a:rPr lang="pt-BR" sz="1050" b="1" dirty="0" smtClean="0"/>
              <a:t>GECON</a:t>
            </a:r>
            <a:endParaRPr lang="pt-BR" sz="1050" b="1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453377" y="4795088"/>
            <a:ext cx="25544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Não é necessário/obrigatório a Classificação por Assunto</a:t>
            </a:r>
            <a:endParaRPr lang="pt-BR" sz="1050" b="1" dirty="0"/>
          </a:p>
        </p:txBody>
      </p:sp>
      <p:sp>
        <p:nvSpPr>
          <p:cNvPr id="42" name="Retângulo 41"/>
          <p:cNvSpPr/>
          <p:nvPr/>
        </p:nvSpPr>
        <p:spPr>
          <a:xfrm>
            <a:off x="186332" y="4870305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6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186332" y="4386796"/>
            <a:ext cx="241360" cy="29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5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478778" y="5353448"/>
            <a:ext cx="27398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Insira </a:t>
            </a:r>
            <a:r>
              <a:rPr lang="pt-BR" sz="1050" b="1" dirty="0" smtClean="0"/>
              <a:t>Informações sucintas </a:t>
            </a:r>
            <a:r>
              <a:rPr lang="pt-BR" sz="1050" dirty="0" smtClean="0"/>
              <a:t>que expliquem a motivação do processo</a:t>
            </a:r>
            <a:endParaRPr lang="pt-BR" sz="1050" b="1" dirty="0"/>
          </a:p>
        </p:txBody>
      </p:sp>
      <p:sp>
        <p:nvSpPr>
          <p:cNvPr id="45" name="Retângulo 44"/>
          <p:cNvSpPr/>
          <p:nvPr/>
        </p:nvSpPr>
        <p:spPr>
          <a:xfrm>
            <a:off x="171010" y="5888928"/>
            <a:ext cx="241360" cy="29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8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437450" y="5907755"/>
            <a:ext cx="19556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050"/>
            </a:lvl1pPr>
          </a:lstStyle>
          <a:p>
            <a:r>
              <a:rPr lang="pt-BR" dirty="0" smtClean="0"/>
              <a:t>Marque Nível de Acesso </a:t>
            </a:r>
            <a:r>
              <a:rPr lang="pt-BR" b="1" dirty="0" smtClean="0"/>
              <a:t>Público</a:t>
            </a:r>
            <a:endParaRPr lang="pt-BR" b="1" dirty="0"/>
          </a:p>
        </p:txBody>
      </p:sp>
      <p:sp>
        <p:nvSpPr>
          <p:cNvPr id="60" name="Retângulo 59"/>
          <p:cNvSpPr/>
          <p:nvPr/>
        </p:nvSpPr>
        <p:spPr>
          <a:xfrm>
            <a:off x="186332" y="5428665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1" name="CaixaDeTexto 60"/>
          <p:cNvSpPr txBox="1"/>
          <p:nvPr/>
        </p:nvSpPr>
        <p:spPr>
          <a:xfrm>
            <a:off x="457378" y="6355748"/>
            <a:ext cx="18988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050"/>
            </a:lvl1pPr>
          </a:lstStyle>
          <a:p>
            <a:r>
              <a:rPr lang="pt-BR" dirty="0" smtClean="0"/>
              <a:t>Clique em Confirmar Dados</a:t>
            </a:r>
            <a:endParaRPr lang="pt-BR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469" y="2462154"/>
            <a:ext cx="314626" cy="28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tângulo de cantos arredondados 24">
            <a:hlinkClick r:id="rId6" action="ppaction://hlinksldjump"/>
          </p:cNvPr>
          <p:cNvSpPr/>
          <p:nvPr/>
        </p:nvSpPr>
        <p:spPr>
          <a:xfrm>
            <a:off x="546410" y="127642"/>
            <a:ext cx="896750" cy="34015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MENU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26" name="Seta para a esquerda 25">
            <a:hlinkClick r:id="rId7" action="ppaction://hlinksldjump"/>
          </p:cNvPr>
          <p:cNvSpPr/>
          <p:nvPr/>
        </p:nvSpPr>
        <p:spPr>
          <a:xfrm>
            <a:off x="103725" y="447498"/>
            <a:ext cx="885370" cy="349224"/>
          </a:xfrm>
          <a:prstGeom prst="leftArrow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VOLTAR</a:t>
            </a:r>
          </a:p>
        </p:txBody>
      </p:sp>
      <p:sp>
        <p:nvSpPr>
          <p:cNvPr id="27" name="Seta para a direita 26">
            <a:hlinkClick r:id="rId8" action="ppaction://hlinksldjump"/>
          </p:cNvPr>
          <p:cNvSpPr/>
          <p:nvPr/>
        </p:nvSpPr>
        <p:spPr>
          <a:xfrm>
            <a:off x="1036186" y="445759"/>
            <a:ext cx="813948" cy="349224"/>
          </a:xfrm>
          <a:prstGeom prst="rightArrow">
            <a:avLst>
              <a:gd name="adj1" fmla="val 50000"/>
              <a:gd name="adj2" fmla="val 37878"/>
            </a:avLst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AVANÇAR</a:t>
            </a:r>
            <a:endParaRPr lang="pt-BR" sz="1000" b="1" dirty="0">
              <a:solidFill>
                <a:schemeClr val="tx1"/>
              </a:solidFill>
            </a:endParaRPr>
          </a:p>
        </p:txBody>
      </p:sp>
      <p:sp>
        <p:nvSpPr>
          <p:cNvPr id="34" name="Elipse 33"/>
          <p:cNvSpPr/>
          <p:nvPr/>
        </p:nvSpPr>
        <p:spPr>
          <a:xfrm>
            <a:off x="3770273" y="4116384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3</a:t>
            </a:r>
            <a:endParaRPr lang="pt-BR" sz="900" dirty="0"/>
          </a:p>
        </p:txBody>
      </p:sp>
      <p:sp>
        <p:nvSpPr>
          <p:cNvPr id="35" name="Elipse 34"/>
          <p:cNvSpPr/>
          <p:nvPr/>
        </p:nvSpPr>
        <p:spPr>
          <a:xfrm>
            <a:off x="3767006" y="4405623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4</a:t>
            </a:r>
            <a:endParaRPr lang="pt-BR" sz="900" dirty="0"/>
          </a:p>
        </p:txBody>
      </p:sp>
      <p:sp>
        <p:nvSpPr>
          <p:cNvPr id="36" name="Elipse 35"/>
          <p:cNvSpPr/>
          <p:nvPr/>
        </p:nvSpPr>
        <p:spPr>
          <a:xfrm>
            <a:off x="2855779" y="1810756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1</a:t>
            </a:r>
            <a:endParaRPr lang="pt-BR" sz="900" dirty="0"/>
          </a:p>
        </p:txBody>
      </p:sp>
      <p:sp>
        <p:nvSpPr>
          <p:cNvPr id="38" name="Elipse 37"/>
          <p:cNvSpPr/>
          <p:nvPr/>
        </p:nvSpPr>
        <p:spPr>
          <a:xfrm>
            <a:off x="3758539" y="4651072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5</a:t>
            </a:r>
            <a:endParaRPr lang="pt-BR" sz="900" dirty="0"/>
          </a:p>
        </p:txBody>
      </p:sp>
      <p:sp>
        <p:nvSpPr>
          <p:cNvPr id="48" name="Elipse 47"/>
          <p:cNvSpPr/>
          <p:nvPr/>
        </p:nvSpPr>
        <p:spPr>
          <a:xfrm>
            <a:off x="6374794" y="6482706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8</a:t>
            </a:r>
            <a:endParaRPr lang="pt-BR" sz="900" dirty="0"/>
          </a:p>
        </p:txBody>
      </p:sp>
      <p:sp>
        <p:nvSpPr>
          <p:cNvPr id="49" name="Elipse 48"/>
          <p:cNvSpPr/>
          <p:nvPr/>
        </p:nvSpPr>
        <p:spPr>
          <a:xfrm>
            <a:off x="4086490" y="5821482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7</a:t>
            </a:r>
            <a:endParaRPr lang="pt-BR" sz="900" dirty="0"/>
          </a:p>
        </p:txBody>
      </p:sp>
      <p:sp>
        <p:nvSpPr>
          <p:cNvPr id="50" name="CaixaDeTexto 49"/>
          <p:cNvSpPr txBox="1"/>
          <p:nvPr/>
        </p:nvSpPr>
        <p:spPr>
          <a:xfrm>
            <a:off x="3069209" y="717825"/>
            <a:ext cx="542310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 smtClean="0"/>
              <a:t>Aqui saiba como você deve instruir/inserir seu processo (Modelos </a:t>
            </a:r>
            <a:r>
              <a:rPr lang="pt-BR" sz="1100" b="1" dirty="0"/>
              <a:t>do Sistema</a:t>
            </a:r>
            <a:r>
              <a:rPr lang="pt-BR" sz="1100" b="1" dirty="0" smtClean="0"/>
              <a:t>):</a:t>
            </a:r>
          </a:p>
          <a:p>
            <a:pPr marL="357188" indent="-171450" algn="just">
              <a:buFont typeface="Arial" panose="020B0604020202020204" pitchFamily="34" charset="0"/>
              <a:buChar char="•"/>
            </a:pPr>
            <a:r>
              <a:rPr lang="pt-BR" sz="1100" b="1" dirty="0" smtClean="0"/>
              <a:t>Memorando de Solicitação </a:t>
            </a:r>
            <a:r>
              <a:rPr lang="pt-BR" sz="1100" dirty="0" smtClean="0"/>
              <a:t>de Alteração -1° documento</a:t>
            </a:r>
          </a:p>
          <a:p>
            <a:pPr algn="just"/>
            <a:endParaRPr lang="pt-BR" sz="1100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830"/>
          <a:stretch/>
        </p:blipFill>
        <p:spPr bwMode="auto">
          <a:xfrm>
            <a:off x="3572982" y="2679821"/>
            <a:ext cx="2461582" cy="107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/>
          <p:cNvSpPr/>
          <p:nvPr/>
        </p:nvSpPr>
        <p:spPr>
          <a:xfrm>
            <a:off x="413353" y="3006675"/>
            <a:ext cx="286006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Escolha o Modelo Padrão (1º Memorando e na 2º vez novo Plano de Trabalho)</a:t>
            </a:r>
            <a:endParaRPr lang="pt-BR" sz="1050" dirty="0"/>
          </a:p>
        </p:txBody>
      </p:sp>
      <p:sp>
        <p:nvSpPr>
          <p:cNvPr id="52" name="Retângulo 51"/>
          <p:cNvSpPr/>
          <p:nvPr/>
        </p:nvSpPr>
        <p:spPr>
          <a:xfrm>
            <a:off x="162715" y="3045317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3" name="Elipse 52"/>
          <p:cNvSpPr/>
          <p:nvPr/>
        </p:nvSpPr>
        <p:spPr>
          <a:xfrm>
            <a:off x="3466267" y="3606474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2</a:t>
            </a:r>
            <a:endParaRPr lang="pt-BR" sz="900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453377" y="3567280"/>
            <a:ext cx="218991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Texto Inicial:  Nenhum</a:t>
            </a:r>
            <a:endParaRPr lang="pt-BR" sz="1050" b="1" dirty="0"/>
          </a:p>
        </p:txBody>
      </p:sp>
      <p:sp>
        <p:nvSpPr>
          <p:cNvPr id="55" name="Elipse 54"/>
          <p:cNvSpPr/>
          <p:nvPr/>
        </p:nvSpPr>
        <p:spPr>
          <a:xfrm>
            <a:off x="4069556" y="5235064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6</a:t>
            </a:r>
            <a:endParaRPr lang="pt-BR" sz="900" dirty="0"/>
          </a:p>
        </p:txBody>
      </p:sp>
      <p:sp>
        <p:nvSpPr>
          <p:cNvPr id="56" name="Retângulo 55"/>
          <p:cNvSpPr/>
          <p:nvPr/>
        </p:nvSpPr>
        <p:spPr>
          <a:xfrm>
            <a:off x="171010" y="6336921"/>
            <a:ext cx="241360" cy="29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9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7" name="Elipse 56"/>
          <p:cNvSpPr/>
          <p:nvPr/>
        </p:nvSpPr>
        <p:spPr>
          <a:xfrm>
            <a:off x="8385599" y="6601714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9</a:t>
            </a:r>
            <a:endParaRPr lang="pt-BR" sz="900" dirty="0"/>
          </a:p>
        </p:txBody>
      </p:sp>
      <p:sp>
        <p:nvSpPr>
          <p:cNvPr id="63" name="Retângulo 62"/>
          <p:cNvSpPr/>
          <p:nvPr/>
        </p:nvSpPr>
        <p:spPr>
          <a:xfrm>
            <a:off x="3342848" y="2472634"/>
            <a:ext cx="301761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100" b="1" dirty="0" smtClean="0">
                <a:solidFill>
                  <a:srgbClr val="FF0000"/>
                </a:solidFill>
              </a:rPr>
              <a:t>1° Documento </a:t>
            </a:r>
            <a:r>
              <a:rPr lang="pt-BR" sz="1100" dirty="0" smtClean="0">
                <a:solidFill>
                  <a:srgbClr val="FF0000"/>
                </a:solidFill>
              </a:rPr>
              <a:t>a ser inserido no processo.</a:t>
            </a:r>
            <a:endParaRPr lang="pt-BR" sz="1100" dirty="0">
              <a:solidFill>
                <a:srgbClr val="FF0000"/>
              </a:solidFill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107504" y="2348880"/>
            <a:ext cx="0" cy="43842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896536" y="6355748"/>
            <a:ext cx="2133600" cy="365125"/>
          </a:xfrm>
        </p:spPr>
        <p:txBody>
          <a:bodyPr/>
          <a:lstStyle/>
          <a:p>
            <a:fld id="{09F7548F-97C8-4EAE-A225-645C6BCD2F8C}" type="slidenum">
              <a:rPr lang="pt-BR" smtClean="0"/>
              <a:t>4</a:t>
            </a:fld>
            <a:r>
              <a:rPr lang="pt-BR" dirty="0" smtClean="0"/>
              <a:t>/7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055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627784" y="156816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ASSINAR O DOCUMENTO</a:t>
            </a:r>
          </a:p>
        </p:txBody>
      </p:sp>
      <p:pic>
        <p:nvPicPr>
          <p:cNvPr id="33" name="Imagem 3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125355"/>
            <a:ext cx="364743" cy="723900"/>
          </a:xfrm>
          <a:prstGeom prst="rect">
            <a:avLst/>
          </a:prstGeom>
        </p:spPr>
      </p:pic>
      <p:sp>
        <p:nvSpPr>
          <p:cNvPr id="39" name="Retângulo 38"/>
          <p:cNvSpPr/>
          <p:nvPr/>
        </p:nvSpPr>
        <p:spPr>
          <a:xfrm>
            <a:off x="287284" y="3391140"/>
            <a:ext cx="210716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1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471600" y="3391140"/>
            <a:ext cx="393098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50" dirty="0" smtClean="0"/>
              <a:t>No documento (Projeto), clique no ícone                      para assiná-lo.</a:t>
            </a:r>
            <a:endParaRPr lang="pt-BR" sz="105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" t="18462" r="2022" b="13091"/>
          <a:stretch/>
        </p:blipFill>
        <p:spPr bwMode="auto">
          <a:xfrm>
            <a:off x="295574" y="2163044"/>
            <a:ext cx="6093890" cy="371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tângulo 28"/>
          <p:cNvSpPr/>
          <p:nvPr/>
        </p:nvSpPr>
        <p:spPr>
          <a:xfrm>
            <a:off x="295574" y="3812008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605439" y="3823156"/>
            <a:ext cx="28864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50" dirty="0" smtClean="0"/>
              <a:t>Digite seu </a:t>
            </a:r>
            <a:r>
              <a:rPr lang="pt-BR" sz="1050" dirty="0" err="1" smtClean="0"/>
              <a:t>Login</a:t>
            </a:r>
            <a:r>
              <a:rPr lang="pt-BR" sz="1050" dirty="0" smtClean="0"/>
              <a:t> e Senha e clique em assinar.</a:t>
            </a:r>
            <a:endParaRPr lang="pt-BR" sz="105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89" b="9699"/>
          <a:stretch/>
        </p:blipFill>
        <p:spPr bwMode="auto">
          <a:xfrm>
            <a:off x="2899646" y="3293600"/>
            <a:ext cx="406666" cy="399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" t="29773" r="10644" b="5219"/>
          <a:stretch/>
        </p:blipFill>
        <p:spPr bwMode="auto">
          <a:xfrm>
            <a:off x="3342519" y="5805264"/>
            <a:ext cx="4885266" cy="829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tângulo de cantos arredondados 14">
            <a:hlinkClick r:id="rId6" action="ppaction://hlinksldjump"/>
          </p:cNvPr>
          <p:cNvSpPr/>
          <p:nvPr/>
        </p:nvSpPr>
        <p:spPr>
          <a:xfrm>
            <a:off x="553832" y="127642"/>
            <a:ext cx="896750" cy="34015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MENU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16" name="Seta para a esquerda 15">
            <a:hlinkClick r:id="rId7" action="ppaction://hlinksldjump"/>
          </p:cNvPr>
          <p:cNvSpPr/>
          <p:nvPr/>
        </p:nvSpPr>
        <p:spPr>
          <a:xfrm>
            <a:off x="111147" y="447498"/>
            <a:ext cx="885370" cy="349224"/>
          </a:xfrm>
          <a:prstGeom prst="leftArrow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VOLTAR</a:t>
            </a:r>
          </a:p>
        </p:txBody>
      </p:sp>
      <p:sp>
        <p:nvSpPr>
          <p:cNvPr id="17" name="Seta para a direita 16">
            <a:hlinkClick r:id="rId8" action="ppaction://hlinksldjump"/>
          </p:cNvPr>
          <p:cNvSpPr/>
          <p:nvPr/>
        </p:nvSpPr>
        <p:spPr>
          <a:xfrm>
            <a:off x="1043608" y="445759"/>
            <a:ext cx="813948" cy="349224"/>
          </a:xfrm>
          <a:prstGeom prst="rightArrow">
            <a:avLst>
              <a:gd name="adj1" fmla="val 50000"/>
              <a:gd name="adj2" fmla="val 37878"/>
            </a:avLst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AVANÇAR</a:t>
            </a:r>
            <a:endParaRPr lang="pt-BR" sz="1000" b="1" dirty="0">
              <a:solidFill>
                <a:schemeClr val="tx1"/>
              </a:solidFill>
            </a:endParaRPr>
          </a:p>
        </p:txBody>
      </p:sp>
      <p:cxnSp>
        <p:nvCxnSpPr>
          <p:cNvPr id="18" name="Conector reto 17"/>
          <p:cNvCxnSpPr/>
          <p:nvPr/>
        </p:nvCxnSpPr>
        <p:spPr>
          <a:xfrm>
            <a:off x="215102" y="3293600"/>
            <a:ext cx="0" cy="8470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2699792" y="849255"/>
            <a:ext cx="5328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 smtClean="0"/>
              <a:t>Aqui saiba como pode Assinar os documentos inseridos no processo por você</a:t>
            </a:r>
            <a:endParaRPr lang="pt-BR" sz="1200" b="1" u="sng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48F-97C8-4EAE-A225-645C6BCD2F8C}" type="slidenum">
              <a:rPr lang="pt-BR" smtClean="0"/>
              <a:t>5</a:t>
            </a:fld>
            <a:r>
              <a:rPr lang="pt-BR" dirty="0" smtClean="0"/>
              <a:t>/7</a:t>
            </a:r>
            <a:endParaRPr lang="pt-BR" dirty="0"/>
          </a:p>
        </p:txBody>
      </p:sp>
      <p:sp>
        <p:nvSpPr>
          <p:cNvPr id="19" name="Elipse 18"/>
          <p:cNvSpPr/>
          <p:nvPr/>
        </p:nvSpPr>
        <p:spPr>
          <a:xfrm>
            <a:off x="2593077" y="1954772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1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74255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267744" y="156816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INSERIR DOCUMENTO EXTERNO</a:t>
            </a: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625840" y="149205"/>
            <a:ext cx="896750" cy="34015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MENU</a:t>
            </a:r>
            <a:endParaRPr lang="pt-BR" sz="1600" b="1" dirty="0">
              <a:solidFill>
                <a:schemeClr val="tx1"/>
              </a:solidFill>
            </a:endParaRPr>
          </a:p>
        </p:txBody>
      </p:sp>
      <p:pic>
        <p:nvPicPr>
          <p:cNvPr id="33" name="Imagem 3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125355"/>
            <a:ext cx="364743" cy="723900"/>
          </a:xfrm>
          <a:prstGeom prst="rect">
            <a:avLst/>
          </a:prstGeom>
        </p:spPr>
      </p:pic>
      <p:sp>
        <p:nvSpPr>
          <p:cNvPr id="4" name="Seta para a esquerda 3">
            <a:hlinkClick r:id="rId4" action="ppaction://hlinksldjump"/>
          </p:cNvPr>
          <p:cNvSpPr/>
          <p:nvPr/>
        </p:nvSpPr>
        <p:spPr>
          <a:xfrm>
            <a:off x="183155" y="469061"/>
            <a:ext cx="885370" cy="349224"/>
          </a:xfrm>
          <a:prstGeom prst="leftArrow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VOLTAR</a:t>
            </a:r>
          </a:p>
        </p:txBody>
      </p:sp>
      <p:sp>
        <p:nvSpPr>
          <p:cNvPr id="5" name="Seta para a direita 4">
            <a:hlinkClick r:id="rId5" action="ppaction://hlinksldjump"/>
          </p:cNvPr>
          <p:cNvSpPr/>
          <p:nvPr/>
        </p:nvSpPr>
        <p:spPr>
          <a:xfrm>
            <a:off x="1115616" y="467322"/>
            <a:ext cx="813948" cy="349224"/>
          </a:xfrm>
          <a:prstGeom prst="rightArrow">
            <a:avLst>
              <a:gd name="adj1" fmla="val 50000"/>
              <a:gd name="adj2" fmla="val 37878"/>
            </a:avLst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AVANÇAR</a:t>
            </a:r>
            <a:endParaRPr lang="pt-BR" sz="1000" b="1" dirty="0">
              <a:solidFill>
                <a:schemeClr val="tx1"/>
              </a:solidFill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94765" y="2174940"/>
            <a:ext cx="254812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1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279081" y="2174940"/>
            <a:ext cx="27644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No documento (Projeto), clique no ícone                      para inserir um novo documento</a:t>
            </a:r>
            <a:endParaRPr lang="pt-BR" sz="1050" b="1" dirty="0"/>
          </a:p>
        </p:txBody>
      </p:sp>
      <p:sp>
        <p:nvSpPr>
          <p:cNvPr id="29" name="Retângulo 28"/>
          <p:cNvSpPr/>
          <p:nvPr/>
        </p:nvSpPr>
        <p:spPr>
          <a:xfrm>
            <a:off x="108217" y="2730122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319868" y="2784127"/>
            <a:ext cx="28864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Clique no               e escolha a opção “Externo”. </a:t>
            </a:r>
            <a:endParaRPr lang="pt-BR" sz="105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602" y="2179532"/>
            <a:ext cx="266453" cy="270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654" y="2662629"/>
            <a:ext cx="31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"/>
          <a:stretch/>
        </p:blipFill>
        <p:spPr bwMode="auto">
          <a:xfrm>
            <a:off x="3131841" y="2886745"/>
            <a:ext cx="5923150" cy="3935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tângulo 15"/>
          <p:cNvSpPr/>
          <p:nvPr/>
        </p:nvSpPr>
        <p:spPr>
          <a:xfrm>
            <a:off x="108217" y="3273836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3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349577" y="3212976"/>
            <a:ext cx="25712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Preencha o tipo de documento “</a:t>
            </a:r>
            <a:r>
              <a:rPr lang="pt-BR" sz="1050" b="1" dirty="0" smtClean="0"/>
              <a:t>Novo Plano de Trabalho</a:t>
            </a:r>
            <a:r>
              <a:rPr lang="pt-BR" sz="1050" dirty="0" smtClean="0"/>
              <a:t>”.</a:t>
            </a:r>
            <a:endParaRPr lang="pt-BR" sz="1050" b="1" dirty="0"/>
          </a:p>
        </p:txBody>
      </p:sp>
      <p:sp>
        <p:nvSpPr>
          <p:cNvPr id="24" name="Retângulo 23"/>
          <p:cNvSpPr/>
          <p:nvPr/>
        </p:nvSpPr>
        <p:spPr>
          <a:xfrm>
            <a:off x="117530" y="4532088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5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405898" y="4437112"/>
            <a:ext cx="25712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Interessados informe o coordenador do Projeto e  GECON</a:t>
            </a:r>
            <a:endParaRPr lang="pt-BR" sz="1050" b="1" dirty="0"/>
          </a:p>
        </p:txBody>
      </p:sp>
      <p:sp>
        <p:nvSpPr>
          <p:cNvPr id="26" name="Retângulo 25"/>
          <p:cNvSpPr/>
          <p:nvPr/>
        </p:nvSpPr>
        <p:spPr>
          <a:xfrm>
            <a:off x="154960" y="5723426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7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440526" y="5661248"/>
            <a:ext cx="25712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Insira nas observações as informações que auxiliem a GECON a entender o documento.</a:t>
            </a:r>
            <a:endParaRPr lang="pt-BR" sz="1050" b="1" dirty="0"/>
          </a:p>
        </p:txBody>
      </p:sp>
      <p:sp>
        <p:nvSpPr>
          <p:cNvPr id="34" name="Retângulo 33"/>
          <p:cNvSpPr/>
          <p:nvPr/>
        </p:nvSpPr>
        <p:spPr>
          <a:xfrm>
            <a:off x="145285" y="6227830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363983" y="6165304"/>
            <a:ext cx="25712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Clique em escolher arquivo e depois clique em anexar</a:t>
            </a:r>
            <a:endParaRPr lang="pt-BR" sz="1050" b="1" dirty="0"/>
          </a:p>
        </p:txBody>
      </p:sp>
      <p:sp>
        <p:nvSpPr>
          <p:cNvPr id="36" name="Retângulo 35"/>
          <p:cNvSpPr/>
          <p:nvPr/>
        </p:nvSpPr>
        <p:spPr>
          <a:xfrm>
            <a:off x="116684" y="3873221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4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336177" y="3806471"/>
            <a:ext cx="257129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No Número / Nome na Árvore insira o número do documento (ex. n° ofício, versão do Plano de Trabalho)</a:t>
            </a:r>
            <a:endParaRPr lang="pt-BR" sz="105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17" b="14797"/>
          <a:stretch/>
        </p:blipFill>
        <p:spPr bwMode="auto">
          <a:xfrm>
            <a:off x="0" y="1398133"/>
            <a:ext cx="7667625" cy="30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6" name="Conector reto 45"/>
          <p:cNvCxnSpPr/>
          <p:nvPr/>
        </p:nvCxnSpPr>
        <p:spPr>
          <a:xfrm>
            <a:off x="108219" y="2060848"/>
            <a:ext cx="0" cy="44644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ixaDeTexto 49"/>
          <p:cNvSpPr txBox="1"/>
          <p:nvPr/>
        </p:nvSpPr>
        <p:spPr>
          <a:xfrm>
            <a:off x="3563888" y="717825"/>
            <a:ext cx="49284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 smtClean="0"/>
              <a:t>Passo a Passo para inserir documentos extras (exemplo: anexos do pedido).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921391" y="6342781"/>
            <a:ext cx="2133600" cy="365125"/>
          </a:xfrm>
        </p:spPr>
        <p:txBody>
          <a:bodyPr/>
          <a:lstStyle/>
          <a:p>
            <a:fld id="{09F7548F-97C8-4EAE-A225-645C6BCD2F8C}" type="slidenum">
              <a:rPr lang="pt-BR" smtClean="0"/>
              <a:t>6</a:t>
            </a:fld>
            <a:r>
              <a:rPr lang="pt-BR" dirty="0" smtClean="0"/>
              <a:t>/7</a:t>
            </a:r>
            <a:endParaRPr lang="pt-BR" dirty="0"/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320" y="1854572"/>
            <a:ext cx="2748767" cy="920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Elipse 37"/>
          <p:cNvSpPr/>
          <p:nvPr/>
        </p:nvSpPr>
        <p:spPr>
          <a:xfrm>
            <a:off x="150553" y="1254117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1</a:t>
            </a:r>
            <a:endParaRPr lang="pt-BR" sz="900" dirty="0"/>
          </a:p>
        </p:txBody>
      </p:sp>
      <p:sp>
        <p:nvSpPr>
          <p:cNvPr id="40" name="Elipse 39"/>
          <p:cNvSpPr/>
          <p:nvPr/>
        </p:nvSpPr>
        <p:spPr>
          <a:xfrm>
            <a:off x="2958481" y="2306410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2</a:t>
            </a:r>
            <a:endParaRPr lang="pt-BR" sz="900" dirty="0"/>
          </a:p>
        </p:txBody>
      </p:sp>
      <p:sp>
        <p:nvSpPr>
          <p:cNvPr id="41" name="Elipse 40"/>
          <p:cNvSpPr/>
          <p:nvPr/>
        </p:nvSpPr>
        <p:spPr>
          <a:xfrm>
            <a:off x="3749346" y="3402277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/>
              <a:t>3</a:t>
            </a:r>
          </a:p>
        </p:txBody>
      </p:sp>
      <p:sp>
        <p:nvSpPr>
          <p:cNvPr id="42" name="Elipse 41"/>
          <p:cNvSpPr/>
          <p:nvPr/>
        </p:nvSpPr>
        <p:spPr>
          <a:xfrm>
            <a:off x="3795031" y="3628427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4</a:t>
            </a:r>
            <a:endParaRPr lang="pt-BR" sz="900" dirty="0"/>
          </a:p>
        </p:txBody>
      </p:sp>
      <p:sp>
        <p:nvSpPr>
          <p:cNvPr id="43" name="Elipse 42"/>
          <p:cNvSpPr/>
          <p:nvPr/>
        </p:nvSpPr>
        <p:spPr>
          <a:xfrm>
            <a:off x="3749346" y="4489994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5</a:t>
            </a:r>
            <a:endParaRPr lang="pt-BR" sz="900" dirty="0"/>
          </a:p>
        </p:txBody>
      </p:sp>
      <p:sp>
        <p:nvSpPr>
          <p:cNvPr id="45" name="Retângulo 44"/>
          <p:cNvSpPr/>
          <p:nvPr/>
        </p:nvSpPr>
        <p:spPr>
          <a:xfrm>
            <a:off x="168229" y="5068981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6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428488" y="5010941"/>
            <a:ext cx="257129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Digite na classificação por assuntos  as palavras chaves: </a:t>
            </a:r>
          </a:p>
          <a:p>
            <a:r>
              <a:rPr lang="pt-BR" sz="1050" dirty="0" smtClean="0"/>
              <a:t>4 – Acordos. Ajustes . e selecione</a:t>
            </a:r>
            <a:endParaRPr lang="pt-BR" sz="1050" b="1" dirty="0"/>
          </a:p>
        </p:txBody>
      </p:sp>
      <p:sp>
        <p:nvSpPr>
          <p:cNvPr id="48" name="Elipse 47"/>
          <p:cNvSpPr/>
          <p:nvPr/>
        </p:nvSpPr>
        <p:spPr>
          <a:xfrm>
            <a:off x="3833812" y="4957371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/>
              <a:t>6</a:t>
            </a:r>
          </a:p>
        </p:txBody>
      </p:sp>
      <p:sp>
        <p:nvSpPr>
          <p:cNvPr id="49" name="Elipse 48"/>
          <p:cNvSpPr/>
          <p:nvPr/>
        </p:nvSpPr>
        <p:spPr>
          <a:xfrm>
            <a:off x="3940527" y="5444006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7</a:t>
            </a:r>
            <a:endParaRPr lang="pt-BR" sz="900" dirty="0"/>
          </a:p>
        </p:txBody>
      </p:sp>
      <p:sp>
        <p:nvSpPr>
          <p:cNvPr id="51" name="Elipse 50"/>
          <p:cNvSpPr/>
          <p:nvPr/>
        </p:nvSpPr>
        <p:spPr>
          <a:xfrm>
            <a:off x="4283968" y="6288354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8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179949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267744" y="156816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ENVIAR PROCESSO</a:t>
            </a: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625840" y="149205"/>
            <a:ext cx="896750" cy="34015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smtClean="0">
                <a:solidFill>
                  <a:schemeClr val="tx1"/>
                </a:solidFill>
              </a:rPr>
              <a:t>MENU</a:t>
            </a:r>
            <a:endParaRPr lang="pt-BR" sz="1600" b="1" dirty="0">
              <a:solidFill>
                <a:schemeClr val="tx1"/>
              </a:solidFill>
            </a:endParaRPr>
          </a:p>
        </p:txBody>
      </p:sp>
      <p:pic>
        <p:nvPicPr>
          <p:cNvPr id="33" name="Imagem 3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125355"/>
            <a:ext cx="364743" cy="723900"/>
          </a:xfrm>
          <a:prstGeom prst="rect">
            <a:avLst/>
          </a:prstGeom>
        </p:spPr>
      </p:pic>
      <p:sp>
        <p:nvSpPr>
          <p:cNvPr id="4" name="Seta para a esquerda 3">
            <a:hlinkClick r:id="rId4" action="ppaction://hlinksldjump"/>
          </p:cNvPr>
          <p:cNvSpPr/>
          <p:nvPr/>
        </p:nvSpPr>
        <p:spPr>
          <a:xfrm>
            <a:off x="183155" y="469061"/>
            <a:ext cx="885370" cy="349224"/>
          </a:xfrm>
          <a:prstGeom prst="leftArrow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VOLTAR</a:t>
            </a:r>
          </a:p>
        </p:txBody>
      </p:sp>
      <p:sp>
        <p:nvSpPr>
          <p:cNvPr id="39" name="Retângulo 38"/>
          <p:cNvSpPr/>
          <p:nvPr/>
        </p:nvSpPr>
        <p:spPr>
          <a:xfrm>
            <a:off x="94765" y="2174940"/>
            <a:ext cx="254812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1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279081" y="2174940"/>
            <a:ext cx="26283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No Processo clique no ícone                      para enviar o processo a outro setor</a:t>
            </a:r>
            <a:endParaRPr lang="pt-BR" sz="1050" b="1" dirty="0"/>
          </a:p>
        </p:txBody>
      </p:sp>
      <p:sp>
        <p:nvSpPr>
          <p:cNvPr id="29" name="Retângulo 28"/>
          <p:cNvSpPr/>
          <p:nvPr/>
        </p:nvSpPr>
        <p:spPr>
          <a:xfrm>
            <a:off x="108217" y="2730122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319868" y="2728716"/>
            <a:ext cx="28864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Insira para qual unidade (s) deseja enviar o processo</a:t>
            </a:r>
            <a:endParaRPr lang="pt-BR" sz="1050" b="1" dirty="0"/>
          </a:p>
        </p:txBody>
      </p:sp>
      <p:sp>
        <p:nvSpPr>
          <p:cNvPr id="16" name="Retângulo 15"/>
          <p:cNvSpPr/>
          <p:nvPr/>
        </p:nvSpPr>
        <p:spPr>
          <a:xfrm>
            <a:off x="108217" y="3487962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3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358044" y="4239860"/>
            <a:ext cx="257129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Marque enviar e-mail de notificação</a:t>
            </a:r>
            <a:endParaRPr lang="pt-BR" sz="1050" b="1" dirty="0"/>
          </a:p>
        </p:txBody>
      </p:sp>
      <p:sp>
        <p:nvSpPr>
          <p:cNvPr id="36" name="Retângulo 35"/>
          <p:cNvSpPr/>
          <p:nvPr/>
        </p:nvSpPr>
        <p:spPr>
          <a:xfrm>
            <a:off x="116684" y="4244056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4</a:t>
            </a:r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17" b="14797"/>
          <a:stretch/>
        </p:blipFill>
        <p:spPr bwMode="auto">
          <a:xfrm>
            <a:off x="0" y="1398133"/>
            <a:ext cx="7667625" cy="30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6" name="Conector reto 45"/>
          <p:cNvCxnSpPr/>
          <p:nvPr/>
        </p:nvCxnSpPr>
        <p:spPr>
          <a:xfrm>
            <a:off x="108219" y="2060848"/>
            <a:ext cx="0" cy="44644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ixaDeTexto 49"/>
          <p:cNvSpPr txBox="1"/>
          <p:nvPr/>
        </p:nvSpPr>
        <p:spPr>
          <a:xfrm>
            <a:off x="3563888" y="717825"/>
            <a:ext cx="49284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 smtClean="0"/>
              <a:t>Aqui você saiba como inserir documentos extras (exemplo anexos do projeto).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760" y="2060848"/>
            <a:ext cx="381000" cy="311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Seta para a direita 30"/>
          <p:cNvSpPr/>
          <p:nvPr/>
        </p:nvSpPr>
        <p:spPr>
          <a:xfrm rot="7598938">
            <a:off x="2039540" y="1141261"/>
            <a:ext cx="436394" cy="11555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125033"/>
            <a:ext cx="5621327" cy="4172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Elipse 37"/>
          <p:cNvSpPr/>
          <p:nvPr/>
        </p:nvSpPr>
        <p:spPr>
          <a:xfrm>
            <a:off x="3727097" y="3592460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2</a:t>
            </a:r>
            <a:endParaRPr lang="pt-BR" sz="900" dirty="0"/>
          </a:p>
        </p:txBody>
      </p:sp>
      <p:sp>
        <p:nvSpPr>
          <p:cNvPr id="40" name="Elipse 39"/>
          <p:cNvSpPr/>
          <p:nvPr/>
        </p:nvSpPr>
        <p:spPr>
          <a:xfrm>
            <a:off x="2030760" y="1708668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/>
              <a:t>1</a:t>
            </a:r>
          </a:p>
        </p:txBody>
      </p:sp>
      <p:sp>
        <p:nvSpPr>
          <p:cNvPr id="41" name="Elipse 40"/>
          <p:cNvSpPr/>
          <p:nvPr/>
        </p:nvSpPr>
        <p:spPr>
          <a:xfrm>
            <a:off x="4427984" y="5091705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4</a:t>
            </a:r>
            <a:endParaRPr lang="pt-BR" sz="900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424005" y="4954964"/>
            <a:ext cx="25712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Se desejar marcar retorno programado, informo que o prazo dado pela legislação à Gecon é de 10 dias úteis para análise de projetos, prorrogáveis por igual período. Então o prazo informado não poderá ser menor que o estipulado acima. Isso não quer dizer que não daremos o retorno antes.</a:t>
            </a:r>
            <a:endParaRPr lang="pt-BR" sz="1050" b="1" dirty="0"/>
          </a:p>
        </p:txBody>
      </p:sp>
      <p:sp>
        <p:nvSpPr>
          <p:cNvPr id="43" name="Retângulo 42"/>
          <p:cNvSpPr/>
          <p:nvPr/>
        </p:nvSpPr>
        <p:spPr>
          <a:xfrm>
            <a:off x="183155" y="4954964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4" name="Elipse 43"/>
          <p:cNvSpPr/>
          <p:nvPr/>
        </p:nvSpPr>
        <p:spPr>
          <a:xfrm>
            <a:off x="4214554" y="5911140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5</a:t>
            </a:r>
            <a:endParaRPr lang="pt-BR" sz="900" dirty="0"/>
          </a:p>
        </p:txBody>
      </p:sp>
      <p:sp>
        <p:nvSpPr>
          <p:cNvPr id="45" name="Elipse 44"/>
          <p:cNvSpPr/>
          <p:nvPr/>
        </p:nvSpPr>
        <p:spPr>
          <a:xfrm>
            <a:off x="4846295" y="4653136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3</a:t>
            </a:r>
            <a:endParaRPr lang="pt-BR" sz="900" dirty="0"/>
          </a:p>
        </p:txBody>
      </p:sp>
      <p:sp>
        <p:nvSpPr>
          <p:cNvPr id="47" name="CaixaDeTexto 46"/>
          <p:cNvSpPr txBox="1"/>
          <p:nvPr/>
        </p:nvSpPr>
        <p:spPr>
          <a:xfrm>
            <a:off x="364692" y="3445550"/>
            <a:ext cx="25712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Caso queira enviar o processo, mas manter cópia do seu setor, marque a bolinha 3</a:t>
            </a:r>
            <a:endParaRPr lang="pt-BR" sz="1050" b="1" dirty="0"/>
          </a:p>
        </p:txBody>
      </p:sp>
      <p:sp>
        <p:nvSpPr>
          <p:cNvPr id="9" name="Retângulo 8"/>
          <p:cNvSpPr/>
          <p:nvPr/>
        </p:nvSpPr>
        <p:spPr>
          <a:xfrm>
            <a:off x="4067944" y="3742336"/>
            <a:ext cx="933510" cy="1965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dirty="0" smtClean="0"/>
              <a:t>GECON</a:t>
            </a:r>
            <a:endParaRPr lang="pt-BR" sz="11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48F-97C8-4EAE-A225-645C6BCD2F8C}" type="slidenum">
              <a:rPr lang="pt-BR" smtClean="0"/>
              <a:t>7</a:t>
            </a:fld>
            <a:r>
              <a:rPr lang="pt-BR" dirty="0" smtClean="0"/>
              <a:t>/7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867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605</Words>
  <Application>Microsoft Office PowerPoint</Application>
  <PresentationFormat>Apresentação na tela (4:3)</PresentationFormat>
  <Paragraphs>156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UFOP</dc:creator>
  <cp:lastModifiedBy>UFOP</cp:lastModifiedBy>
  <cp:revision>100</cp:revision>
  <dcterms:created xsi:type="dcterms:W3CDTF">2019-06-07T17:14:53Z</dcterms:created>
  <dcterms:modified xsi:type="dcterms:W3CDTF">2019-09-13T19:22:24Z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