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5" r:id="rId3"/>
    <p:sldId id="258" r:id="rId4"/>
    <p:sldId id="259" r:id="rId5"/>
    <p:sldId id="260" r:id="rId6"/>
    <p:sldId id="261" r:id="rId7"/>
    <p:sldId id="263" r:id="rId8"/>
    <p:sldId id="267" r:id="rId9"/>
    <p:sldId id="257" r:id="rId1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663300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263" autoAdjust="0"/>
    <p:restoredTop sz="94629" autoAdjust="0"/>
  </p:normalViewPr>
  <p:slideViewPr>
    <p:cSldViewPr>
      <p:cViewPr>
        <p:scale>
          <a:sx n="93" d="100"/>
          <a:sy n="93" d="100"/>
        </p:scale>
        <p:origin x="-1123" y="2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3786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4AA86B-0EE3-46F5-92F6-AE189EE00695}" type="datetimeFigureOut">
              <a:rPr lang="pt-BR" smtClean="0"/>
              <a:t>12/09/2019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2155D2-B531-4E91-8E27-4E8067C66F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742743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2155D2-B531-4E91-8E27-4E8067C66FDC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99882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2155D2-B531-4E91-8E27-4E8067C66FDC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99882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2D03C-B2B7-4F2B-96F7-1450945A4970}" type="datetime1">
              <a:rPr lang="pt-BR" smtClean="0"/>
              <a:t>12/09/2019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7548F-97C8-4EAE-A225-645C6BCD2F8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66967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22E54-2FB6-41DB-B610-E24E628E22C5}" type="datetime1">
              <a:rPr lang="pt-BR" smtClean="0"/>
              <a:t>12/09/2019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7548F-97C8-4EAE-A225-645C6BCD2F8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93706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A2B59-EA33-4B44-A833-29DC21ED51A0}" type="datetime1">
              <a:rPr lang="pt-BR" smtClean="0"/>
              <a:t>12/09/2019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7548F-97C8-4EAE-A225-645C6BCD2F8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12842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207D2-925F-4983-9E2B-6F929E91EAC3}" type="datetime1">
              <a:rPr lang="pt-BR" smtClean="0"/>
              <a:t>12/09/2019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7548F-97C8-4EAE-A225-645C6BCD2F8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19842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88103-CFEE-4831-A858-F196D630F062}" type="datetime1">
              <a:rPr lang="pt-BR" smtClean="0"/>
              <a:t>12/09/2019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7548F-97C8-4EAE-A225-645C6BCD2F8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5694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8208D-8917-436F-859B-C3A1074DD640}" type="datetime1">
              <a:rPr lang="pt-BR" smtClean="0"/>
              <a:t>12/09/2019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7548F-97C8-4EAE-A225-645C6BCD2F8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06722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A46E9-F06F-41A2-83FA-28FE2400DBF3}" type="datetime1">
              <a:rPr lang="pt-BR" smtClean="0"/>
              <a:t>12/09/2019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7548F-97C8-4EAE-A225-645C6BCD2F8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064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51333-EC40-405B-A867-7F86F092AA8C}" type="datetime1">
              <a:rPr lang="pt-BR" smtClean="0"/>
              <a:t>12/09/2019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7548F-97C8-4EAE-A225-645C6BCD2F8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37318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907D8-92AC-47C2-824D-151CDBD84BBB}" type="datetime1">
              <a:rPr lang="pt-BR" smtClean="0"/>
              <a:t>12/09/2019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7548F-97C8-4EAE-A225-645C6BCD2F8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2029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1F798-3AE8-49C2-B5A8-EF07F7FC484C}" type="datetime1">
              <a:rPr lang="pt-BR" smtClean="0"/>
              <a:t>12/09/2019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7548F-97C8-4EAE-A225-645C6BCD2F8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9589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F251D-A5F3-4AAB-BFC8-A66E07B5E73D}" type="datetime1">
              <a:rPr lang="pt-BR" smtClean="0"/>
              <a:t>12/09/2019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7548F-97C8-4EAE-A225-645C6BCD2F8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41511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56DFEE-DBFB-4ADB-BFA5-DA315AC099B9}" type="datetime1">
              <a:rPr lang="pt-BR" smtClean="0"/>
              <a:t>12/09/2019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F7548F-97C8-4EAE-A225-645C6BCD2F8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38438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5.xml"/><Relationship Id="rId3" Type="http://schemas.openxmlformats.org/officeDocument/2006/relationships/slide" Target="slide1.xml"/><Relationship Id="rId7" Type="http://schemas.openxmlformats.org/officeDocument/2006/relationships/slide" Target="slide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slide" Target="slide7.xml"/><Relationship Id="rId5" Type="http://schemas.openxmlformats.org/officeDocument/2006/relationships/image" Target="../media/image2.png"/><Relationship Id="rId4" Type="http://schemas.openxmlformats.org/officeDocument/2006/relationships/slide" Target="slide3.xml"/><Relationship Id="rId9" Type="http://schemas.openxmlformats.org/officeDocument/2006/relationships/slide" Target="slide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3" Type="http://schemas.openxmlformats.org/officeDocument/2006/relationships/image" Target="../media/image4.png"/><Relationship Id="rId7" Type="http://schemas.openxmlformats.org/officeDocument/2006/relationships/slide" Target="slide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5.xml"/><Relationship Id="rId3" Type="http://schemas.openxmlformats.org/officeDocument/2006/relationships/image" Target="../media/image7.png"/><Relationship Id="rId7" Type="http://schemas.openxmlformats.org/officeDocument/2006/relationships/slide" Target="slide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5" Type="http://schemas.openxmlformats.org/officeDocument/2006/relationships/image" Target="../media/image9.png"/><Relationship Id="rId10" Type="http://schemas.openxmlformats.org/officeDocument/2006/relationships/image" Target="../media/image11.png"/><Relationship Id="rId4" Type="http://schemas.openxmlformats.org/officeDocument/2006/relationships/image" Target="../media/image8.png"/><Relationship Id="rId9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3" Type="http://schemas.openxmlformats.org/officeDocument/2006/relationships/image" Target="../media/image12.png"/><Relationship Id="rId7" Type="http://schemas.openxmlformats.org/officeDocument/2006/relationships/slide" Target="slide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10" Type="http://schemas.openxmlformats.org/officeDocument/2006/relationships/image" Target="../media/image16.png"/><Relationship Id="rId4" Type="http://schemas.openxmlformats.org/officeDocument/2006/relationships/image" Target="../media/image13.png"/><Relationship Id="rId9" Type="http://schemas.openxmlformats.org/officeDocument/2006/relationships/slide" Target="slide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3" Type="http://schemas.openxmlformats.org/officeDocument/2006/relationships/image" Target="../media/image12.png"/><Relationship Id="rId7" Type="http://schemas.openxmlformats.org/officeDocument/2006/relationships/slide" Target="slide5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2.png"/><Relationship Id="rId7" Type="http://schemas.openxmlformats.org/officeDocument/2006/relationships/image" Target="../media/image20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9.png"/><Relationship Id="rId5" Type="http://schemas.openxmlformats.org/officeDocument/2006/relationships/slide" Target="slide8.xml"/><Relationship Id="rId10" Type="http://schemas.openxmlformats.org/officeDocument/2006/relationships/image" Target="../media/image23.png"/><Relationship Id="rId4" Type="http://schemas.openxmlformats.org/officeDocument/2006/relationships/slide" Target="slide6.xml"/><Relationship Id="rId9" Type="http://schemas.openxmlformats.org/officeDocument/2006/relationships/image" Target="../media/image22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3" Type="http://schemas.openxmlformats.org/officeDocument/2006/relationships/image" Target="../media/image2.png"/><Relationship Id="rId7" Type="http://schemas.openxmlformats.org/officeDocument/2006/relationships/image" Target="../media/image25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4.png"/><Relationship Id="rId5" Type="http://schemas.openxmlformats.org/officeDocument/2006/relationships/image" Target="../media/image22.png"/><Relationship Id="rId4" Type="http://schemas.openxmlformats.org/officeDocument/2006/relationships/slide" Target="slid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6.png"/><Relationship Id="rId5" Type="http://schemas.openxmlformats.org/officeDocument/2006/relationships/image" Target="../media/image2.png"/><Relationship Id="rId4" Type="http://schemas.openxmlformats.org/officeDocument/2006/relationships/slide" Target="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755245" y="728824"/>
            <a:ext cx="748883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algn="ctr">
              <a:defRPr sz="6000">
                <a:solidFill>
                  <a:srgbClr val="800000"/>
                </a:solidFill>
                <a:latin typeface="Arial Black" panose="020B0A04020102020204" pitchFamily="34" charset="0"/>
              </a:defRPr>
            </a:lvl1pPr>
          </a:lstStyle>
          <a:p>
            <a:r>
              <a:rPr lang="pt-BR" sz="3200" dirty="0" smtClean="0">
                <a:solidFill>
                  <a:schemeClr val="tx1"/>
                </a:solidFill>
              </a:rPr>
              <a:t>MANUAL GECON</a:t>
            </a:r>
          </a:p>
          <a:p>
            <a:endParaRPr lang="pt-BR" sz="3200" dirty="0" smtClean="0">
              <a:solidFill>
                <a:schemeClr val="tx1"/>
              </a:solidFill>
            </a:endParaRPr>
          </a:p>
          <a:p>
            <a:r>
              <a:rPr lang="pt-BR" sz="3200" dirty="0" smtClean="0">
                <a:solidFill>
                  <a:schemeClr val="tx1"/>
                </a:solidFill>
              </a:rPr>
              <a:t>SUBMISSÃO DE</a:t>
            </a:r>
          </a:p>
          <a:p>
            <a:r>
              <a:rPr lang="pt-BR" sz="2400" dirty="0" smtClean="0">
                <a:solidFill>
                  <a:schemeClr val="tx1"/>
                </a:solidFill>
              </a:rPr>
              <a:t>PROJETOS </a:t>
            </a:r>
            <a:r>
              <a:rPr lang="pt-BR" sz="2400" u="sng" dirty="0" smtClean="0">
                <a:solidFill>
                  <a:schemeClr val="tx1"/>
                </a:solidFill>
              </a:rPr>
              <a:t>SEM</a:t>
            </a:r>
            <a:r>
              <a:rPr lang="pt-BR" sz="2400" dirty="0" smtClean="0">
                <a:solidFill>
                  <a:schemeClr val="tx1"/>
                </a:solidFill>
              </a:rPr>
              <a:t> FUNDAÇÃO DE APOIO</a:t>
            </a:r>
            <a:endParaRPr lang="pt-BR" sz="2400" dirty="0">
              <a:solidFill>
                <a:schemeClr val="tx1"/>
              </a:solidFill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6429" y="3172747"/>
            <a:ext cx="3325911" cy="2213243"/>
          </a:xfrm>
          <a:prstGeom prst="rect">
            <a:avLst/>
          </a:prstGeom>
        </p:spPr>
      </p:pic>
      <p:sp>
        <p:nvSpPr>
          <p:cNvPr id="7" name="CaixaDeTexto 6"/>
          <p:cNvSpPr txBox="1"/>
          <p:nvPr/>
        </p:nvSpPr>
        <p:spPr>
          <a:xfrm>
            <a:off x="4884072" y="5385990"/>
            <a:ext cx="22802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dirty="0" smtClean="0">
                <a:solidFill>
                  <a:srgbClr val="800000"/>
                </a:solidFill>
                <a:latin typeface="Arial Black" panose="020B0A04020102020204" pitchFamily="34" charset="0"/>
              </a:rPr>
              <a:t>UFOP</a:t>
            </a:r>
            <a:r>
              <a:rPr lang="pt-BR" sz="2800" dirty="0" smtClean="0">
                <a:solidFill>
                  <a:srgbClr val="800000"/>
                </a:solidFill>
                <a:latin typeface="Arial Black" panose="020B0A04020102020204" pitchFamily="34" charset="0"/>
              </a:rPr>
              <a:t>    </a:t>
            </a:r>
            <a:endParaRPr lang="pt-BR" sz="2800" dirty="0">
              <a:latin typeface="Arial Black" panose="020B0A04020102020204" pitchFamily="34" charset="0"/>
            </a:endParaRPr>
          </a:p>
        </p:txBody>
      </p:sp>
      <p:sp>
        <p:nvSpPr>
          <p:cNvPr id="8" name="Retângulo de cantos arredondados 7">
            <a:hlinkClick r:id="rId3" action="ppaction://hlinksldjump"/>
          </p:cNvPr>
          <p:cNvSpPr/>
          <p:nvPr/>
        </p:nvSpPr>
        <p:spPr>
          <a:xfrm>
            <a:off x="265469" y="236095"/>
            <a:ext cx="896750" cy="340153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 smtClean="0">
                <a:solidFill>
                  <a:schemeClr val="tx1"/>
                </a:solidFill>
              </a:rPr>
              <a:t>MENU</a:t>
            </a:r>
            <a:endParaRPr lang="pt-BR" sz="1600" b="1" dirty="0">
              <a:solidFill>
                <a:schemeClr val="tx1"/>
              </a:solidFill>
            </a:endParaRPr>
          </a:p>
        </p:txBody>
      </p:sp>
      <p:sp>
        <p:nvSpPr>
          <p:cNvPr id="9" name="Seta para a direita 8">
            <a:hlinkClick r:id="rId3" action="ppaction://hlinksldjump"/>
          </p:cNvPr>
          <p:cNvSpPr/>
          <p:nvPr/>
        </p:nvSpPr>
        <p:spPr>
          <a:xfrm>
            <a:off x="755245" y="554212"/>
            <a:ext cx="813948" cy="349224"/>
          </a:xfrm>
          <a:prstGeom prst="rightArrow">
            <a:avLst>
              <a:gd name="adj1" fmla="val 50000"/>
              <a:gd name="adj2" fmla="val 37878"/>
            </a:avLst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000" b="1" dirty="0" smtClean="0">
                <a:solidFill>
                  <a:schemeClr val="tx1"/>
                </a:solidFill>
              </a:rPr>
              <a:t>AVANÇAR</a:t>
            </a:r>
            <a:endParaRPr lang="pt-BR" sz="1000" b="1" dirty="0">
              <a:solidFill>
                <a:schemeClr val="tx1"/>
              </a:solidFill>
            </a:endParaRP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>
          <a:xfrm>
            <a:off x="5580112" y="6381328"/>
            <a:ext cx="3394720" cy="365125"/>
          </a:xfrm>
        </p:spPr>
        <p:txBody>
          <a:bodyPr/>
          <a:lstStyle/>
          <a:p>
            <a:r>
              <a:rPr lang="pt-BR" dirty="0" smtClean="0"/>
              <a:t> Elaborado por Greiciele Macedo. </a:t>
            </a:r>
            <a:r>
              <a:rPr lang="pt-BR" dirty="0" smtClean="0"/>
              <a:t>Versão 01</a:t>
            </a:r>
          </a:p>
          <a:p>
            <a:fld id="{E5E6A1B4-63F3-4561-B835-C3FE48161344}" type="slidenum">
              <a:rPr lang="pt-BR" smtClean="0"/>
              <a:t>1</a:t>
            </a:fld>
            <a:r>
              <a:rPr lang="pt-BR" dirty="0" smtClean="0"/>
              <a:t>/9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46074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eta para a esquerda 35">
            <a:hlinkClick r:id="rId3" action="ppaction://hlinksldjump"/>
          </p:cNvPr>
          <p:cNvSpPr/>
          <p:nvPr/>
        </p:nvSpPr>
        <p:spPr>
          <a:xfrm>
            <a:off x="40897" y="332656"/>
            <a:ext cx="885370" cy="349224"/>
          </a:xfrm>
          <a:prstGeom prst="leftArrow">
            <a:avLst/>
          </a:prstGeom>
          <a:solidFill>
            <a:srgbClr val="C00000"/>
          </a:solidFill>
          <a:ln w="12700">
            <a:solidFill>
              <a:schemeClr val="tx1"/>
            </a:solidFill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000" b="1" dirty="0">
                <a:solidFill>
                  <a:schemeClr val="tx1"/>
                </a:solidFill>
              </a:rPr>
              <a:t>VOLTAR</a:t>
            </a:r>
          </a:p>
        </p:txBody>
      </p:sp>
      <p:sp>
        <p:nvSpPr>
          <p:cNvPr id="43" name="Seta para a direita 42">
            <a:hlinkClick r:id="rId4" action="ppaction://hlinksldjump"/>
          </p:cNvPr>
          <p:cNvSpPr/>
          <p:nvPr/>
        </p:nvSpPr>
        <p:spPr>
          <a:xfrm>
            <a:off x="973358" y="330917"/>
            <a:ext cx="813948" cy="349224"/>
          </a:xfrm>
          <a:prstGeom prst="rightArrow">
            <a:avLst>
              <a:gd name="adj1" fmla="val 50000"/>
              <a:gd name="adj2" fmla="val 37878"/>
            </a:avLst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000" b="1" dirty="0" smtClean="0">
                <a:solidFill>
                  <a:schemeClr val="tx1"/>
                </a:solidFill>
              </a:rPr>
              <a:t>AVANÇAR</a:t>
            </a:r>
            <a:endParaRPr lang="pt-BR" sz="1000" b="1" dirty="0">
              <a:solidFill>
                <a:schemeClr val="tx1"/>
              </a:solidFill>
            </a:endParaRPr>
          </a:p>
        </p:txBody>
      </p:sp>
      <p:pic>
        <p:nvPicPr>
          <p:cNvPr id="44" name="Imagem 43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2440" y="125355"/>
            <a:ext cx="364743" cy="723900"/>
          </a:xfrm>
          <a:prstGeom prst="rect">
            <a:avLst/>
          </a:prstGeom>
        </p:spPr>
      </p:pic>
      <p:sp>
        <p:nvSpPr>
          <p:cNvPr id="3" name="Retângulo 2"/>
          <p:cNvSpPr/>
          <p:nvPr/>
        </p:nvSpPr>
        <p:spPr>
          <a:xfrm>
            <a:off x="2661760" y="153377"/>
            <a:ext cx="4704237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3200" b="1" dirty="0" smtClean="0"/>
              <a:t>MENU - PASSO A PASSO</a:t>
            </a:r>
          </a:p>
          <a:p>
            <a:pPr algn="ctr"/>
            <a:r>
              <a:rPr lang="pt-BR" sz="3200" b="1" dirty="0" smtClean="0"/>
              <a:t>SUBMISSÃO DE PROJETOS </a:t>
            </a:r>
          </a:p>
          <a:p>
            <a:pPr algn="r"/>
            <a:r>
              <a:rPr lang="pt-BR" sz="2000" b="1" dirty="0" smtClean="0"/>
              <a:t>SEM FUNDAÇÃO DE APOIO</a:t>
            </a:r>
            <a:endParaRPr lang="pt-BR" sz="2000" b="1" dirty="0"/>
          </a:p>
        </p:txBody>
      </p:sp>
      <p:sp>
        <p:nvSpPr>
          <p:cNvPr id="45" name="Retângulo de cantos arredondados 44">
            <a:hlinkClick r:id="rId4" action="ppaction://hlinksldjump"/>
          </p:cNvPr>
          <p:cNvSpPr/>
          <p:nvPr/>
        </p:nvSpPr>
        <p:spPr>
          <a:xfrm>
            <a:off x="632246" y="2935656"/>
            <a:ext cx="1584176" cy="773640"/>
          </a:xfrm>
          <a:prstGeom prst="roundRect">
            <a:avLst/>
          </a:prstGeom>
          <a:solidFill>
            <a:srgbClr val="8000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 smtClean="0">
                <a:solidFill>
                  <a:schemeClr val="bg1"/>
                </a:solidFill>
              </a:rPr>
              <a:t>Iniciar Processo</a:t>
            </a:r>
            <a:endParaRPr lang="pt-BR" sz="1600" b="1" dirty="0">
              <a:solidFill>
                <a:schemeClr val="bg1"/>
              </a:solidFill>
            </a:endParaRPr>
          </a:p>
        </p:txBody>
      </p:sp>
      <p:sp>
        <p:nvSpPr>
          <p:cNvPr id="46" name="Retângulo de cantos arredondados 45">
            <a:hlinkClick r:id="rId6" action="ppaction://hlinksldjump"/>
          </p:cNvPr>
          <p:cNvSpPr/>
          <p:nvPr/>
        </p:nvSpPr>
        <p:spPr>
          <a:xfrm>
            <a:off x="632246" y="4370460"/>
            <a:ext cx="1584176" cy="773640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 smtClean="0">
                <a:solidFill>
                  <a:schemeClr val="tx1"/>
                </a:solidFill>
              </a:rPr>
              <a:t>Inserir Documento Externo</a:t>
            </a:r>
            <a:endParaRPr lang="pt-BR" sz="1600" b="1" dirty="0">
              <a:solidFill>
                <a:schemeClr val="tx1"/>
              </a:solidFill>
            </a:endParaRPr>
          </a:p>
        </p:txBody>
      </p:sp>
      <p:sp>
        <p:nvSpPr>
          <p:cNvPr id="47" name="Retângulo de cantos arredondados 46">
            <a:hlinkClick r:id="rId7" action="ppaction://hlinksldjump"/>
          </p:cNvPr>
          <p:cNvSpPr/>
          <p:nvPr/>
        </p:nvSpPr>
        <p:spPr>
          <a:xfrm>
            <a:off x="2839861" y="2948748"/>
            <a:ext cx="1584176" cy="773640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>
                <a:solidFill>
                  <a:schemeClr val="tx1"/>
                </a:solidFill>
              </a:rPr>
              <a:t>Incluir Documento</a:t>
            </a:r>
          </a:p>
        </p:txBody>
      </p:sp>
      <p:sp>
        <p:nvSpPr>
          <p:cNvPr id="48" name="Retângulo de cantos arredondados 47">
            <a:hlinkClick r:id="" action="ppaction://noaction"/>
          </p:cNvPr>
          <p:cNvSpPr/>
          <p:nvPr/>
        </p:nvSpPr>
        <p:spPr>
          <a:xfrm>
            <a:off x="2839861" y="4383552"/>
            <a:ext cx="1584176" cy="773640"/>
          </a:xfrm>
          <a:prstGeom prst="roundRect">
            <a:avLst/>
          </a:prstGeom>
          <a:solidFill>
            <a:srgbClr val="8000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 smtClean="0">
                <a:solidFill>
                  <a:schemeClr val="bg1"/>
                </a:solidFill>
              </a:rPr>
              <a:t>Enviar Processo</a:t>
            </a:r>
            <a:endParaRPr lang="pt-BR" sz="1600" b="1" dirty="0">
              <a:solidFill>
                <a:schemeClr val="bg1"/>
              </a:solidFill>
            </a:endParaRPr>
          </a:p>
        </p:txBody>
      </p:sp>
      <p:sp>
        <p:nvSpPr>
          <p:cNvPr id="49" name="Retângulo de cantos arredondados 48">
            <a:hlinkClick r:id="rId8" action="ppaction://hlinksldjump"/>
          </p:cNvPr>
          <p:cNvSpPr/>
          <p:nvPr/>
        </p:nvSpPr>
        <p:spPr>
          <a:xfrm>
            <a:off x="5013875" y="2935656"/>
            <a:ext cx="1584176" cy="773640"/>
          </a:xfrm>
          <a:prstGeom prst="roundRect">
            <a:avLst/>
          </a:prstGeom>
          <a:solidFill>
            <a:srgbClr val="8000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 smtClean="0">
                <a:solidFill>
                  <a:schemeClr val="bg1"/>
                </a:solidFill>
              </a:rPr>
              <a:t>Editar Documento</a:t>
            </a:r>
            <a:endParaRPr lang="pt-BR" sz="1600" b="1" dirty="0">
              <a:solidFill>
                <a:schemeClr val="bg1"/>
              </a:solidFill>
            </a:endParaRPr>
          </a:p>
        </p:txBody>
      </p:sp>
      <p:sp>
        <p:nvSpPr>
          <p:cNvPr id="50" name="Retângulo de cantos arredondados 49">
            <a:hlinkClick r:id="rId9" action="ppaction://hlinksldjump"/>
          </p:cNvPr>
          <p:cNvSpPr/>
          <p:nvPr/>
        </p:nvSpPr>
        <p:spPr>
          <a:xfrm>
            <a:off x="7236296" y="2948748"/>
            <a:ext cx="1584176" cy="773640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300" b="1" dirty="0">
                <a:solidFill>
                  <a:schemeClr val="tx1"/>
                </a:solidFill>
              </a:rPr>
              <a:t>Assinar Documento</a:t>
            </a:r>
          </a:p>
        </p:txBody>
      </p:sp>
      <p:sp>
        <p:nvSpPr>
          <p:cNvPr id="51" name="Retângulo 50"/>
          <p:cNvSpPr/>
          <p:nvPr/>
        </p:nvSpPr>
        <p:spPr>
          <a:xfrm>
            <a:off x="153843" y="1916832"/>
            <a:ext cx="3384376" cy="40466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000" b="1" dirty="0" smtClean="0"/>
              <a:t>CLIQUE NA OPÇÃO DESEJADA</a:t>
            </a:r>
            <a:endParaRPr lang="pt-BR" sz="2000" b="1" dirty="0"/>
          </a:p>
        </p:txBody>
      </p:sp>
      <p:sp>
        <p:nvSpPr>
          <p:cNvPr id="52" name="Seta para baixo 51"/>
          <p:cNvSpPr/>
          <p:nvPr/>
        </p:nvSpPr>
        <p:spPr>
          <a:xfrm rot="16200000">
            <a:off x="2441523" y="3223688"/>
            <a:ext cx="216024" cy="111880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3" name="Seta para baixo 52"/>
          <p:cNvSpPr/>
          <p:nvPr/>
        </p:nvSpPr>
        <p:spPr>
          <a:xfrm rot="16200000">
            <a:off x="4633899" y="3220686"/>
            <a:ext cx="216024" cy="111880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4" name="Seta para baixo 53"/>
          <p:cNvSpPr/>
          <p:nvPr/>
        </p:nvSpPr>
        <p:spPr>
          <a:xfrm rot="16200000">
            <a:off x="6794139" y="3223688"/>
            <a:ext cx="216024" cy="111880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5" name="Seta para baixo 54"/>
          <p:cNvSpPr/>
          <p:nvPr/>
        </p:nvSpPr>
        <p:spPr>
          <a:xfrm rot="16200000">
            <a:off x="2441523" y="4701340"/>
            <a:ext cx="216024" cy="111880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Seta para baixo 18"/>
          <p:cNvSpPr/>
          <p:nvPr/>
        </p:nvSpPr>
        <p:spPr>
          <a:xfrm rot="16200000">
            <a:off x="4633899" y="4701340"/>
            <a:ext cx="216024" cy="111880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" name="Retângulo de cantos arredondados 19"/>
          <p:cNvSpPr/>
          <p:nvPr/>
        </p:nvSpPr>
        <p:spPr>
          <a:xfrm>
            <a:off x="5013875" y="4375733"/>
            <a:ext cx="1584176" cy="773640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300" b="1" dirty="0" smtClean="0">
                <a:solidFill>
                  <a:schemeClr val="tx1"/>
                </a:solidFill>
              </a:rPr>
              <a:t>GECON</a:t>
            </a:r>
            <a:endParaRPr lang="pt-BR" sz="1300" b="1" dirty="0">
              <a:solidFill>
                <a:schemeClr val="tx1"/>
              </a:solidFill>
            </a:endParaRPr>
          </a:p>
        </p:txBody>
      </p:sp>
      <p:sp>
        <p:nvSpPr>
          <p:cNvPr id="21" name="Espaço Reservado para Número de Slide 1"/>
          <p:cNvSpPr>
            <a:spLocks noGrp="1"/>
          </p:cNvSpPr>
          <p:nvPr>
            <p:ph type="sldNum" sz="quarter" idx="12"/>
          </p:nvPr>
        </p:nvSpPr>
        <p:spPr>
          <a:xfrm>
            <a:off x="6114937" y="6440212"/>
            <a:ext cx="2952328" cy="365125"/>
          </a:xfrm>
        </p:spPr>
        <p:txBody>
          <a:bodyPr/>
          <a:lstStyle/>
          <a:p>
            <a:r>
              <a:rPr lang="pt-BR" sz="1000" dirty="0"/>
              <a:t>Elaborado por Greiciele Macedo. Versão 01</a:t>
            </a:r>
          </a:p>
          <a:p>
            <a:fld id="{09F7548F-97C8-4EAE-A225-645C6BCD2F8C}" type="slidenum">
              <a:rPr lang="pt-BR" sz="1000" smtClean="0"/>
              <a:t>2</a:t>
            </a:fld>
            <a:r>
              <a:rPr lang="pt-BR" sz="1000" dirty="0" smtClean="0"/>
              <a:t>/9</a:t>
            </a:r>
            <a:endParaRPr lang="pt-BR" sz="1000" dirty="0"/>
          </a:p>
        </p:txBody>
      </p:sp>
    </p:spTree>
    <p:extLst>
      <p:ext uri="{BB962C8B-B14F-4D97-AF65-F5344CB8AC3E}">
        <p14:creationId xmlns:p14="http://schemas.microsoft.com/office/powerpoint/2010/main" val="37215053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0873" y="1628800"/>
            <a:ext cx="3314700" cy="10874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793"/>
          <a:stretch/>
        </p:blipFill>
        <p:spPr bwMode="auto">
          <a:xfrm>
            <a:off x="3694160" y="2716221"/>
            <a:ext cx="5342336" cy="3803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2131855" y="157452"/>
            <a:ext cx="52774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/>
              <a:t>INICIAR PROCESSO</a:t>
            </a:r>
          </a:p>
        </p:txBody>
      </p:sp>
      <p:pic>
        <p:nvPicPr>
          <p:cNvPr id="33" name="Imagem 32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2440" y="125355"/>
            <a:ext cx="364743" cy="723900"/>
          </a:xfrm>
          <a:prstGeom prst="rect">
            <a:avLst/>
          </a:prstGeom>
        </p:spPr>
      </p:pic>
      <p:sp>
        <p:nvSpPr>
          <p:cNvPr id="7" name="CaixaDeTexto 6"/>
          <p:cNvSpPr txBox="1"/>
          <p:nvPr/>
        </p:nvSpPr>
        <p:spPr>
          <a:xfrm>
            <a:off x="381877" y="3190224"/>
            <a:ext cx="211463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50" dirty="0" smtClean="0"/>
              <a:t>Clique em </a:t>
            </a:r>
            <a:r>
              <a:rPr lang="pt-BR" sz="1050" b="1" dirty="0" smtClean="0"/>
              <a:t>Iniciar Processo</a:t>
            </a:r>
            <a:endParaRPr lang="pt-BR" sz="1050" b="1" dirty="0"/>
          </a:p>
        </p:txBody>
      </p:sp>
      <p:sp>
        <p:nvSpPr>
          <p:cNvPr id="35" name="CaixaDeTexto 34"/>
          <p:cNvSpPr txBox="1"/>
          <p:nvPr/>
        </p:nvSpPr>
        <p:spPr>
          <a:xfrm>
            <a:off x="388387" y="3535373"/>
            <a:ext cx="310349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50" dirty="0" smtClean="0"/>
              <a:t>Clique no botão           para ampliar a lista de tipos de processos, DIGITE GECON</a:t>
            </a:r>
            <a:endParaRPr lang="pt-BR" sz="1050" b="1" dirty="0"/>
          </a:p>
        </p:txBody>
      </p:sp>
      <p:sp>
        <p:nvSpPr>
          <p:cNvPr id="36" name="CaixaDeTexto 35"/>
          <p:cNvSpPr txBox="1"/>
          <p:nvPr/>
        </p:nvSpPr>
        <p:spPr>
          <a:xfrm>
            <a:off x="363863" y="4055912"/>
            <a:ext cx="305600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50" dirty="0" smtClean="0"/>
              <a:t>Selecione o Tipo </a:t>
            </a:r>
            <a:r>
              <a:rPr lang="pt-BR" sz="1050" b="1" dirty="0" smtClean="0"/>
              <a:t>“ SEM Fundação de Apoio”</a:t>
            </a:r>
            <a:endParaRPr lang="pt-BR" sz="105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563"/>
          <a:stretch/>
        </p:blipFill>
        <p:spPr bwMode="auto">
          <a:xfrm>
            <a:off x="45022" y="1709068"/>
            <a:ext cx="2516667" cy="12046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4448" y="3570317"/>
            <a:ext cx="229114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CaixaDeTexto 8"/>
          <p:cNvSpPr txBox="1"/>
          <p:nvPr/>
        </p:nvSpPr>
        <p:spPr>
          <a:xfrm>
            <a:off x="355396" y="4475423"/>
            <a:ext cx="266899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>
              <a:defRPr sz="1050"/>
            </a:lvl1pPr>
          </a:lstStyle>
          <a:p>
            <a:r>
              <a:rPr lang="pt-BR" dirty="0"/>
              <a:t>Especificação: Insira o </a:t>
            </a:r>
            <a:r>
              <a:rPr lang="pt-BR" b="1" dirty="0"/>
              <a:t>Nome do Projeto</a:t>
            </a:r>
          </a:p>
        </p:txBody>
      </p:sp>
      <p:sp>
        <p:nvSpPr>
          <p:cNvPr id="51" name="CaixaDeTexto 50"/>
          <p:cNvSpPr txBox="1"/>
          <p:nvPr/>
        </p:nvSpPr>
        <p:spPr>
          <a:xfrm>
            <a:off x="356336" y="4881091"/>
            <a:ext cx="306353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>
              <a:defRPr sz="1050"/>
            </a:lvl1pPr>
          </a:lstStyle>
          <a:p>
            <a:pPr algn="just"/>
            <a:r>
              <a:rPr lang="pt-BR" dirty="0" smtClean="0"/>
              <a:t>Insira os Interessados – </a:t>
            </a:r>
            <a:r>
              <a:rPr lang="pt-BR" b="1" dirty="0" smtClean="0"/>
              <a:t>GECON e o Nome do Coordenador e Setor do Projeto</a:t>
            </a:r>
            <a:endParaRPr lang="pt-BR" b="1" dirty="0"/>
          </a:p>
        </p:txBody>
      </p:sp>
      <p:sp>
        <p:nvSpPr>
          <p:cNvPr id="53" name="CaixaDeTexto 52"/>
          <p:cNvSpPr txBox="1"/>
          <p:nvPr/>
        </p:nvSpPr>
        <p:spPr>
          <a:xfrm>
            <a:off x="356336" y="5318925"/>
            <a:ext cx="342357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>
              <a:defRPr sz="1050"/>
            </a:lvl1pPr>
          </a:lstStyle>
          <a:p>
            <a:r>
              <a:rPr lang="pt-BR" dirty="0" smtClean="0"/>
              <a:t>Insira as observações necessárias que auxiliem na </a:t>
            </a:r>
            <a:r>
              <a:rPr lang="pt-BR" b="1" dirty="0" smtClean="0"/>
              <a:t>introdução e  entendimento </a:t>
            </a:r>
            <a:r>
              <a:rPr lang="pt-BR" dirty="0" smtClean="0"/>
              <a:t> sobre a demanda</a:t>
            </a:r>
            <a:endParaRPr lang="pt-BR" b="1" dirty="0"/>
          </a:p>
        </p:txBody>
      </p:sp>
      <p:sp>
        <p:nvSpPr>
          <p:cNvPr id="55" name="CaixaDeTexto 54"/>
          <p:cNvSpPr txBox="1"/>
          <p:nvPr/>
        </p:nvSpPr>
        <p:spPr>
          <a:xfrm>
            <a:off x="369243" y="5872819"/>
            <a:ext cx="316528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>
              <a:defRPr sz="1050"/>
            </a:lvl1pPr>
          </a:lstStyle>
          <a:p>
            <a:r>
              <a:rPr lang="pt-BR" dirty="0" smtClean="0"/>
              <a:t>Marque Nível de Acesso </a:t>
            </a:r>
            <a:r>
              <a:rPr lang="pt-BR" b="1" dirty="0" smtClean="0"/>
              <a:t>Público</a:t>
            </a:r>
            <a:endParaRPr lang="pt-BR" b="1" dirty="0"/>
          </a:p>
        </p:txBody>
      </p:sp>
      <p:sp>
        <p:nvSpPr>
          <p:cNvPr id="58" name="CaixaDeTexto 57"/>
          <p:cNvSpPr txBox="1"/>
          <p:nvPr/>
        </p:nvSpPr>
        <p:spPr>
          <a:xfrm>
            <a:off x="373518" y="6332534"/>
            <a:ext cx="332064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>
              <a:defRPr sz="1050"/>
            </a:lvl1pPr>
          </a:lstStyle>
          <a:p>
            <a:r>
              <a:rPr lang="pt-BR" dirty="0" smtClean="0"/>
              <a:t>Clique em Salvar</a:t>
            </a:r>
            <a:endParaRPr lang="pt-BR" b="1" dirty="0"/>
          </a:p>
        </p:txBody>
      </p:sp>
      <p:sp>
        <p:nvSpPr>
          <p:cNvPr id="44" name="Retângulo de cantos arredondados 43">
            <a:hlinkClick r:id="rId7" action="ppaction://hlinksldjump"/>
          </p:cNvPr>
          <p:cNvSpPr/>
          <p:nvPr/>
        </p:nvSpPr>
        <p:spPr>
          <a:xfrm>
            <a:off x="530673" y="129984"/>
            <a:ext cx="896750" cy="340153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 smtClean="0">
                <a:solidFill>
                  <a:schemeClr val="tx1"/>
                </a:solidFill>
              </a:rPr>
              <a:t>MENU</a:t>
            </a:r>
            <a:endParaRPr lang="pt-BR" sz="1600" b="1" dirty="0">
              <a:solidFill>
                <a:schemeClr val="tx1"/>
              </a:solidFill>
            </a:endParaRPr>
          </a:p>
        </p:txBody>
      </p:sp>
      <p:sp>
        <p:nvSpPr>
          <p:cNvPr id="46" name="Seta para a esquerda 45">
            <a:hlinkClick r:id="rId7" action="ppaction://hlinksldjump"/>
          </p:cNvPr>
          <p:cNvSpPr/>
          <p:nvPr/>
        </p:nvSpPr>
        <p:spPr>
          <a:xfrm>
            <a:off x="87988" y="449840"/>
            <a:ext cx="885370" cy="349224"/>
          </a:xfrm>
          <a:prstGeom prst="leftArrow">
            <a:avLst/>
          </a:prstGeom>
          <a:solidFill>
            <a:srgbClr val="C00000"/>
          </a:solidFill>
          <a:ln w="12700">
            <a:solidFill>
              <a:schemeClr val="tx1"/>
            </a:solidFill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000" b="1" dirty="0">
                <a:solidFill>
                  <a:schemeClr val="tx1"/>
                </a:solidFill>
              </a:rPr>
              <a:t>VOLTAR</a:t>
            </a:r>
          </a:p>
        </p:txBody>
      </p:sp>
      <p:sp>
        <p:nvSpPr>
          <p:cNvPr id="47" name="Seta para a direita 46">
            <a:hlinkClick r:id="rId8" action="ppaction://hlinksldjump"/>
          </p:cNvPr>
          <p:cNvSpPr/>
          <p:nvPr/>
        </p:nvSpPr>
        <p:spPr>
          <a:xfrm>
            <a:off x="1020449" y="448101"/>
            <a:ext cx="813948" cy="349224"/>
          </a:xfrm>
          <a:prstGeom prst="rightArrow">
            <a:avLst>
              <a:gd name="adj1" fmla="val 50000"/>
              <a:gd name="adj2" fmla="val 37878"/>
            </a:avLst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000" b="1" dirty="0" smtClean="0">
                <a:solidFill>
                  <a:schemeClr val="tx1"/>
                </a:solidFill>
              </a:rPr>
              <a:t>AVANÇAR</a:t>
            </a:r>
            <a:endParaRPr lang="pt-BR" sz="1000" b="1" dirty="0">
              <a:solidFill>
                <a:schemeClr val="tx1"/>
              </a:solidFill>
            </a:endParaRPr>
          </a:p>
        </p:txBody>
      </p:sp>
      <p:sp>
        <p:nvSpPr>
          <p:cNvPr id="48" name="Retângulo 47"/>
          <p:cNvSpPr/>
          <p:nvPr/>
        </p:nvSpPr>
        <p:spPr>
          <a:xfrm>
            <a:off x="147384" y="3168148"/>
            <a:ext cx="210716" cy="265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</a:rPr>
              <a:t>1</a:t>
            </a:r>
            <a:endParaRPr lang="pt-BR" b="1" dirty="0">
              <a:solidFill>
                <a:schemeClr val="tx1"/>
              </a:solidFill>
            </a:endParaRPr>
          </a:p>
        </p:txBody>
      </p:sp>
      <p:sp>
        <p:nvSpPr>
          <p:cNvPr id="50" name="Retângulo 49"/>
          <p:cNvSpPr/>
          <p:nvPr/>
        </p:nvSpPr>
        <p:spPr>
          <a:xfrm>
            <a:off x="144133" y="3590636"/>
            <a:ext cx="210716" cy="265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</a:rPr>
              <a:t>2</a:t>
            </a:r>
            <a:endParaRPr lang="pt-BR" b="1" dirty="0">
              <a:solidFill>
                <a:schemeClr val="tx1"/>
              </a:solidFill>
            </a:endParaRPr>
          </a:p>
        </p:txBody>
      </p:sp>
      <p:sp>
        <p:nvSpPr>
          <p:cNvPr id="52" name="Retângulo 51"/>
          <p:cNvSpPr/>
          <p:nvPr/>
        </p:nvSpPr>
        <p:spPr>
          <a:xfrm>
            <a:off x="139741" y="4045112"/>
            <a:ext cx="210716" cy="265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</a:rPr>
              <a:t>3</a:t>
            </a:r>
            <a:endParaRPr lang="pt-BR" b="1" dirty="0">
              <a:solidFill>
                <a:schemeClr val="tx1"/>
              </a:solidFill>
            </a:endParaRPr>
          </a:p>
        </p:txBody>
      </p:sp>
      <p:sp>
        <p:nvSpPr>
          <p:cNvPr id="54" name="Retângulo 53"/>
          <p:cNvSpPr/>
          <p:nvPr/>
        </p:nvSpPr>
        <p:spPr>
          <a:xfrm>
            <a:off x="153147" y="4460203"/>
            <a:ext cx="210716" cy="265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</a:rPr>
              <a:t>4</a:t>
            </a:r>
            <a:endParaRPr lang="pt-BR" b="1" dirty="0">
              <a:solidFill>
                <a:schemeClr val="tx1"/>
              </a:solidFill>
            </a:endParaRPr>
          </a:p>
        </p:txBody>
      </p:sp>
      <p:sp>
        <p:nvSpPr>
          <p:cNvPr id="56" name="Retângulo 55"/>
          <p:cNvSpPr/>
          <p:nvPr/>
        </p:nvSpPr>
        <p:spPr>
          <a:xfrm>
            <a:off x="144680" y="5870484"/>
            <a:ext cx="210716" cy="265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</a:rPr>
              <a:t>7</a:t>
            </a:r>
            <a:endParaRPr lang="pt-BR" b="1" dirty="0">
              <a:solidFill>
                <a:schemeClr val="tx1"/>
              </a:solidFill>
            </a:endParaRPr>
          </a:p>
        </p:txBody>
      </p:sp>
      <p:sp>
        <p:nvSpPr>
          <p:cNvPr id="57" name="Retângulo 56"/>
          <p:cNvSpPr/>
          <p:nvPr/>
        </p:nvSpPr>
        <p:spPr>
          <a:xfrm>
            <a:off x="144680" y="5386661"/>
            <a:ext cx="210716" cy="265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</a:rPr>
              <a:t>6</a:t>
            </a:r>
            <a:endParaRPr lang="pt-BR" b="1" dirty="0">
              <a:solidFill>
                <a:schemeClr val="tx1"/>
              </a:solidFill>
            </a:endParaRPr>
          </a:p>
        </p:txBody>
      </p:sp>
      <p:sp>
        <p:nvSpPr>
          <p:cNvPr id="66" name="Retângulo 65"/>
          <p:cNvSpPr/>
          <p:nvPr/>
        </p:nvSpPr>
        <p:spPr>
          <a:xfrm>
            <a:off x="145620" y="4882805"/>
            <a:ext cx="210716" cy="265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</a:rPr>
              <a:t>5</a:t>
            </a:r>
            <a:endParaRPr lang="pt-BR" b="1" dirty="0">
              <a:solidFill>
                <a:schemeClr val="tx1"/>
              </a:solidFill>
            </a:endParaRPr>
          </a:p>
        </p:txBody>
      </p:sp>
      <p:sp>
        <p:nvSpPr>
          <p:cNvPr id="68" name="Retângulo 67"/>
          <p:cNvSpPr/>
          <p:nvPr/>
        </p:nvSpPr>
        <p:spPr>
          <a:xfrm>
            <a:off x="144680" y="6331355"/>
            <a:ext cx="210716" cy="265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</a:rPr>
              <a:t>8</a:t>
            </a:r>
            <a:endParaRPr lang="pt-BR" b="1" dirty="0">
              <a:solidFill>
                <a:schemeClr val="tx1"/>
              </a:solidFill>
            </a:endParaRPr>
          </a:p>
        </p:txBody>
      </p:sp>
      <p:sp>
        <p:nvSpPr>
          <p:cNvPr id="69" name="Elipse 68"/>
          <p:cNvSpPr/>
          <p:nvPr/>
        </p:nvSpPr>
        <p:spPr>
          <a:xfrm>
            <a:off x="913734" y="2565075"/>
            <a:ext cx="213430" cy="14401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900" dirty="0" smtClean="0"/>
              <a:t>1</a:t>
            </a:r>
            <a:endParaRPr lang="pt-BR" sz="900" dirty="0"/>
          </a:p>
        </p:txBody>
      </p:sp>
      <p:sp>
        <p:nvSpPr>
          <p:cNvPr id="72" name="Elipse 71"/>
          <p:cNvSpPr/>
          <p:nvPr/>
        </p:nvSpPr>
        <p:spPr>
          <a:xfrm>
            <a:off x="4860032" y="3669441"/>
            <a:ext cx="159633" cy="15403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900" dirty="0" smtClean="0"/>
              <a:t>4</a:t>
            </a:r>
            <a:endParaRPr lang="pt-BR" sz="900" dirty="0"/>
          </a:p>
        </p:txBody>
      </p:sp>
      <p:sp>
        <p:nvSpPr>
          <p:cNvPr id="73" name="Elipse 72"/>
          <p:cNvSpPr/>
          <p:nvPr/>
        </p:nvSpPr>
        <p:spPr>
          <a:xfrm>
            <a:off x="3985532" y="4717847"/>
            <a:ext cx="159633" cy="15403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900" dirty="0" smtClean="0"/>
              <a:t>5</a:t>
            </a:r>
            <a:endParaRPr lang="pt-BR" sz="900" dirty="0"/>
          </a:p>
        </p:txBody>
      </p:sp>
      <p:sp>
        <p:nvSpPr>
          <p:cNvPr id="74" name="Elipse 73"/>
          <p:cNvSpPr/>
          <p:nvPr/>
        </p:nvSpPr>
        <p:spPr>
          <a:xfrm>
            <a:off x="4283968" y="5574710"/>
            <a:ext cx="159633" cy="15403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900" dirty="0" smtClean="0"/>
              <a:t>6</a:t>
            </a:r>
            <a:endParaRPr lang="pt-BR" sz="900" dirty="0"/>
          </a:p>
        </p:txBody>
      </p:sp>
      <p:sp>
        <p:nvSpPr>
          <p:cNvPr id="75" name="Elipse 74"/>
          <p:cNvSpPr/>
          <p:nvPr/>
        </p:nvSpPr>
        <p:spPr>
          <a:xfrm>
            <a:off x="7769353" y="6152508"/>
            <a:ext cx="159633" cy="15403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900" dirty="0" smtClean="0"/>
              <a:t>7</a:t>
            </a:r>
            <a:endParaRPr lang="pt-BR" sz="9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2131855" y="714725"/>
            <a:ext cx="57173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200" b="1" dirty="0" smtClean="0"/>
              <a:t>Aqui saiba como você inicia sua demanda de Celebração de Instrumentos para Projetos</a:t>
            </a:r>
          </a:p>
          <a:p>
            <a:pPr algn="r"/>
            <a:r>
              <a:rPr lang="pt-BR" sz="1200" b="1" u="sng" dirty="0" smtClean="0"/>
              <a:t>Sem Fundação de Apoio</a:t>
            </a:r>
            <a:endParaRPr lang="pt-BR" sz="1200" b="1" u="sng" dirty="0"/>
          </a:p>
        </p:txBody>
      </p:sp>
      <p:sp>
        <p:nvSpPr>
          <p:cNvPr id="70" name="Elipse 69"/>
          <p:cNvSpPr/>
          <p:nvPr/>
        </p:nvSpPr>
        <p:spPr>
          <a:xfrm>
            <a:off x="7080825" y="2248433"/>
            <a:ext cx="213430" cy="14401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900" dirty="0" smtClean="0"/>
              <a:t>3</a:t>
            </a:r>
            <a:endParaRPr lang="pt-BR" sz="900" dirty="0"/>
          </a:p>
        </p:txBody>
      </p:sp>
      <p:sp>
        <p:nvSpPr>
          <p:cNvPr id="78" name="Elipse 77"/>
          <p:cNvSpPr/>
          <p:nvPr/>
        </p:nvSpPr>
        <p:spPr>
          <a:xfrm>
            <a:off x="5652120" y="1628800"/>
            <a:ext cx="213430" cy="14401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900" dirty="0" smtClean="0"/>
              <a:t>2</a:t>
            </a:r>
            <a:endParaRPr lang="pt-BR" sz="900" dirty="0"/>
          </a:p>
        </p:txBody>
      </p:sp>
      <p:cxnSp>
        <p:nvCxnSpPr>
          <p:cNvPr id="80" name="Conector reto 79"/>
          <p:cNvCxnSpPr/>
          <p:nvPr/>
        </p:nvCxnSpPr>
        <p:spPr>
          <a:xfrm>
            <a:off x="107504" y="3190224"/>
            <a:ext cx="0" cy="348321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Espaço Reservado para Número de Slide 1"/>
          <p:cNvSpPr>
            <a:spLocks noGrp="1"/>
          </p:cNvSpPr>
          <p:nvPr>
            <p:ph type="sldNum" sz="quarter" idx="12"/>
          </p:nvPr>
        </p:nvSpPr>
        <p:spPr>
          <a:xfrm>
            <a:off x="6114937" y="6440212"/>
            <a:ext cx="2952328" cy="365125"/>
          </a:xfrm>
        </p:spPr>
        <p:txBody>
          <a:bodyPr/>
          <a:lstStyle/>
          <a:p>
            <a:r>
              <a:rPr lang="pt-BR" sz="1000" dirty="0"/>
              <a:t>Elaborado por Greiciele Macedo. Versão 01</a:t>
            </a:r>
          </a:p>
          <a:p>
            <a:fld id="{09F7548F-97C8-4EAE-A225-645C6BCD2F8C}" type="slidenum">
              <a:rPr lang="pt-BR" sz="1000" smtClean="0"/>
              <a:t>3</a:t>
            </a:fld>
            <a:r>
              <a:rPr lang="pt-BR" sz="1000" dirty="0" smtClean="0"/>
              <a:t>/9</a:t>
            </a:r>
            <a:endParaRPr lang="pt-BR" sz="1000" dirty="0"/>
          </a:p>
        </p:txBody>
      </p:sp>
    </p:spTree>
    <p:extLst>
      <p:ext uri="{BB962C8B-B14F-4D97-AF65-F5344CB8AC3E}">
        <p14:creationId xmlns:p14="http://schemas.microsoft.com/office/powerpoint/2010/main" val="4189881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466588" y="138813"/>
            <a:ext cx="51125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/>
              <a:t>INCLUIR DOCUMENTO</a:t>
            </a:r>
          </a:p>
        </p:txBody>
      </p:sp>
      <p:pic>
        <p:nvPicPr>
          <p:cNvPr id="33" name="Imagem 3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6593" y="105845"/>
            <a:ext cx="364743" cy="723900"/>
          </a:xfrm>
          <a:prstGeom prst="rect">
            <a:avLst/>
          </a:prstGeom>
        </p:spPr>
      </p:pic>
      <p:sp>
        <p:nvSpPr>
          <p:cNvPr id="39" name="Retângulo 38"/>
          <p:cNvSpPr/>
          <p:nvPr/>
        </p:nvSpPr>
        <p:spPr>
          <a:xfrm>
            <a:off x="186332" y="2472634"/>
            <a:ext cx="210716" cy="265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</a:rPr>
              <a:t>1</a:t>
            </a:r>
            <a:endParaRPr lang="pt-BR" b="1" dirty="0">
              <a:solidFill>
                <a:schemeClr val="tx1"/>
              </a:solidFill>
            </a:endParaRPr>
          </a:p>
        </p:txBody>
      </p:sp>
      <p:sp>
        <p:nvSpPr>
          <p:cNvPr id="46" name="Retângulo 45"/>
          <p:cNvSpPr/>
          <p:nvPr/>
        </p:nvSpPr>
        <p:spPr>
          <a:xfrm>
            <a:off x="171993" y="3567280"/>
            <a:ext cx="241360" cy="265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</a:rPr>
              <a:t>3</a:t>
            </a:r>
            <a:endParaRPr lang="pt-BR" b="1" dirty="0">
              <a:solidFill>
                <a:schemeClr val="tx1"/>
              </a:solidFill>
            </a:endParaRPr>
          </a:p>
        </p:txBody>
      </p:sp>
      <p:sp>
        <p:nvSpPr>
          <p:cNvPr id="47" name="Retângulo 46"/>
          <p:cNvSpPr/>
          <p:nvPr/>
        </p:nvSpPr>
        <p:spPr>
          <a:xfrm>
            <a:off x="186332" y="3983852"/>
            <a:ext cx="241360" cy="265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</a:rPr>
              <a:t>4</a:t>
            </a:r>
            <a:endParaRPr lang="pt-BR" b="1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138" r="2102" b="1"/>
          <a:stretch/>
        </p:blipFill>
        <p:spPr bwMode="auto">
          <a:xfrm>
            <a:off x="2709362" y="1904415"/>
            <a:ext cx="6375371" cy="4444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" name="CaixaDeTexto 31"/>
          <p:cNvSpPr txBox="1"/>
          <p:nvPr/>
        </p:nvSpPr>
        <p:spPr>
          <a:xfrm>
            <a:off x="412216" y="2472634"/>
            <a:ext cx="309554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50" dirty="0" smtClean="0"/>
              <a:t>Clique no ícone                  para inserir documentos</a:t>
            </a:r>
            <a:endParaRPr lang="pt-BR" sz="1050" b="1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01" r="4527" b="3839"/>
          <a:stretch/>
        </p:blipFill>
        <p:spPr bwMode="auto">
          <a:xfrm>
            <a:off x="3059832" y="3865076"/>
            <a:ext cx="5904655" cy="294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CaixaDeTexto 36"/>
          <p:cNvSpPr txBox="1"/>
          <p:nvPr/>
        </p:nvSpPr>
        <p:spPr>
          <a:xfrm>
            <a:off x="456782" y="3972694"/>
            <a:ext cx="218991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50" dirty="0" smtClean="0"/>
              <a:t>Descrição: Insira o </a:t>
            </a:r>
            <a:r>
              <a:rPr lang="pt-BR" sz="1050" b="1" dirty="0" smtClean="0"/>
              <a:t>Nome do Projeto</a:t>
            </a:r>
            <a:endParaRPr lang="pt-BR" sz="1050" b="1" dirty="0"/>
          </a:p>
        </p:txBody>
      </p:sp>
      <p:sp>
        <p:nvSpPr>
          <p:cNvPr id="40" name="CaixaDeTexto 39"/>
          <p:cNvSpPr txBox="1"/>
          <p:nvPr/>
        </p:nvSpPr>
        <p:spPr>
          <a:xfrm>
            <a:off x="454487" y="4405623"/>
            <a:ext cx="269135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50" dirty="0" smtClean="0"/>
              <a:t>Destinatários: Inclua a </a:t>
            </a:r>
            <a:r>
              <a:rPr lang="pt-BR" sz="1050" b="1" dirty="0" smtClean="0"/>
              <a:t>GECON</a:t>
            </a:r>
            <a:endParaRPr lang="pt-BR" sz="1050" b="1" dirty="0"/>
          </a:p>
        </p:txBody>
      </p:sp>
      <p:sp>
        <p:nvSpPr>
          <p:cNvPr id="41" name="CaixaDeTexto 40"/>
          <p:cNvSpPr txBox="1"/>
          <p:nvPr/>
        </p:nvSpPr>
        <p:spPr>
          <a:xfrm>
            <a:off x="453377" y="4795088"/>
            <a:ext cx="255443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50" dirty="0" smtClean="0"/>
              <a:t>Não é necessário/obrigatório a Classificação por Assunto</a:t>
            </a:r>
            <a:endParaRPr lang="pt-BR" sz="1050" b="1" dirty="0"/>
          </a:p>
        </p:txBody>
      </p:sp>
      <p:sp>
        <p:nvSpPr>
          <p:cNvPr id="42" name="Retângulo 41"/>
          <p:cNvSpPr/>
          <p:nvPr/>
        </p:nvSpPr>
        <p:spPr>
          <a:xfrm>
            <a:off x="186332" y="4870305"/>
            <a:ext cx="241360" cy="265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</a:rPr>
              <a:t>6</a:t>
            </a:r>
            <a:endParaRPr lang="pt-BR" b="1" dirty="0">
              <a:solidFill>
                <a:schemeClr val="tx1"/>
              </a:solidFill>
            </a:endParaRPr>
          </a:p>
        </p:txBody>
      </p:sp>
      <p:sp>
        <p:nvSpPr>
          <p:cNvPr id="43" name="Retângulo 42"/>
          <p:cNvSpPr/>
          <p:nvPr/>
        </p:nvSpPr>
        <p:spPr>
          <a:xfrm>
            <a:off x="186332" y="4386796"/>
            <a:ext cx="241360" cy="2915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</a:rPr>
              <a:t>5</a:t>
            </a:r>
            <a:endParaRPr lang="pt-BR" b="1" dirty="0">
              <a:solidFill>
                <a:schemeClr val="tx1"/>
              </a:solidFill>
            </a:endParaRPr>
          </a:p>
        </p:txBody>
      </p:sp>
      <p:sp>
        <p:nvSpPr>
          <p:cNvPr id="44" name="CaixaDeTexto 43"/>
          <p:cNvSpPr txBox="1"/>
          <p:nvPr/>
        </p:nvSpPr>
        <p:spPr>
          <a:xfrm>
            <a:off x="478778" y="5353448"/>
            <a:ext cx="273985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50" dirty="0" smtClean="0"/>
              <a:t>Insira </a:t>
            </a:r>
            <a:r>
              <a:rPr lang="pt-BR" sz="1050" b="1" dirty="0" smtClean="0"/>
              <a:t>Informações sucintas </a:t>
            </a:r>
            <a:r>
              <a:rPr lang="pt-BR" sz="1050" dirty="0" smtClean="0"/>
              <a:t>que expliquem a motivação do processo</a:t>
            </a:r>
            <a:endParaRPr lang="pt-BR" sz="1050" b="1" dirty="0"/>
          </a:p>
        </p:txBody>
      </p:sp>
      <p:sp>
        <p:nvSpPr>
          <p:cNvPr id="45" name="Retângulo 44"/>
          <p:cNvSpPr/>
          <p:nvPr/>
        </p:nvSpPr>
        <p:spPr>
          <a:xfrm>
            <a:off x="171010" y="5888928"/>
            <a:ext cx="241360" cy="2915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</a:rPr>
              <a:t>8</a:t>
            </a:r>
            <a:endParaRPr lang="pt-BR" b="1" dirty="0">
              <a:solidFill>
                <a:schemeClr val="tx1"/>
              </a:solidFill>
            </a:endParaRPr>
          </a:p>
        </p:txBody>
      </p:sp>
      <p:sp>
        <p:nvSpPr>
          <p:cNvPr id="59" name="CaixaDeTexto 58"/>
          <p:cNvSpPr txBox="1"/>
          <p:nvPr/>
        </p:nvSpPr>
        <p:spPr>
          <a:xfrm>
            <a:off x="437450" y="5907755"/>
            <a:ext cx="195563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>
              <a:defRPr sz="1050"/>
            </a:lvl1pPr>
          </a:lstStyle>
          <a:p>
            <a:r>
              <a:rPr lang="pt-BR" dirty="0" smtClean="0"/>
              <a:t>Marque Nível de Acesso </a:t>
            </a:r>
            <a:r>
              <a:rPr lang="pt-BR" b="1" dirty="0" smtClean="0"/>
              <a:t>Público</a:t>
            </a:r>
            <a:endParaRPr lang="pt-BR" b="1" dirty="0"/>
          </a:p>
        </p:txBody>
      </p:sp>
      <p:sp>
        <p:nvSpPr>
          <p:cNvPr id="60" name="Retângulo 59"/>
          <p:cNvSpPr/>
          <p:nvPr/>
        </p:nvSpPr>
        <p:spPr>
          <a:xfrm>
            <a:off x="186332" y="5428665"/>
            <a:ext cx="241360" cy="265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61" name="CaixaDeTexto 60"/>
          <p:cNvSpPr txBox="1"/>
          <p:nvPr/>
        </p:nvSpPr>
        <p:spPr>
          <a:xfrm>
            <a:off x="457378" y="6355748"/>
            <a:ext cx="189883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>
              <a:defRPr sz="1050"/>
            </a:lvl1pPr>
          </a:lstStyle>
          <a:p>
            <a:r>
              <a:rPr lang="pt-BR" dirty="0" smtClean="0"/>
              <a:t>Clique em Confirmar Dados</a:t>
            </a:r>
            <a:endParaRPr lang="pt-BR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5469" y="2462154"/>
            <a:ext cx="314626" cy="286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Retângulo de cantos arredondados 24">
            <a:hlinkClick r:id="rId6" action="ppaction://hlinksldjump"/>
          </p:cNvPr>
          <p:cNvSpPr/>
          <p:nvPr/>
        </p:nvSpPr>
        <p:spPr>
          <a:xfrm>
            <a:off x="546410" y="127642"/>
            <a:ext cx="896750" cy="340153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 smtClean="0">
                <a:solidFill>
                  <a:schemeClr val="tx1"/>
                </a:solidFill>
              </a:rPr>
              <a:t>MENU</a:t>
            </a:r>
            <a:endParaRPr lang="pt-BR" sz="1600" b="1" dirty="0">
              <a:solidFill>
                <a:schemeClr val="tx1"/>
              </a:solidFill>
            </a:endParaRPr>
          </a:p>
        </p:txBody>
      </p:sp>
      <p:sp>
        <p:nvSpPr>
          <p:cNvPr id="26" name="Seta para a esquerda 25">
            <a:hlinkClick r:id="rId7" action="ppaction://hlinksldjump"/>
          </p:cNvPr>
          <p:cNvSpPr/>
          <p:nvPr/>
        </p:nvSpPr>
        <p:spPr>
          <a:xfrm>
            <a:off x="103725" y="447498"/>
            <a:ext cx="885370" cy="349224"/>
          </a:xfrm>
          <a:prstGeom prst="leftArrow">
            <a:avLst/>
          </a:prstGeom>
          <a:solidFill>
            <a:srgbClr val="C00000"/>
          </a:solidFill>
          <a:ln w="12700">
            <a:solidFill>
              <a:schemeClr val="tx1"/>
            </a:solidFill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000" b="1" dirty="0">
                <a:solidFill>
                  <a:schemeClr val="tx1"/>
                </a:solidFill>
              </a:rPr>
              <a:t>VOLTAR</a:t>
            </a:r>
          </a:p>
        </p:txBody>
      </p:sp>
      <p:sp>
        <p:nvSpPr>
          <p:cNvPr id="27" name="Seta para a direita 26">
            <a:hlinkClick r:id="rId8" action="ppaction://hlinksldjump"/>
          </p:cNvPr>
          <p:cNvSpPr/>
          <p:nvPr/>
        </p:nvSpPr>
        <p:spPr>
          <a:xfrm>
            <a:off x="1036186" y="445759"/>
            <a:ext cx="813948" cy="349224"/>
          </a:xfrm>
          <a:prstGeom prst="rightArrow">
            <a:avLst>
              <a:gd name="adj1" fmla="val 50000"/>
              <a:gd name="adj2" fmla="val 37878"/>
            </a:avLst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000" b="1" dirty="0" smtClean="0">
                <a:solidFill>
                  <a:schemeClr val="tx1"/>
                </a:solidFill>
              </a:rPr>
              <a:t>AVANÇAR</a:t>
            </a:r>
            <a:endParaRPr lang="pt-BR" sz="1000" b="1" dirty="0">
              <a:solidFill>
                <a:schemeClr val="tx1"/>
              </a:solidFill>
            </a:endParaRPr>
          </a:p>
        </p:txBody>
      </p:sp>
      <p:sp>
        <p:nvSpPr>
          <p:cNvPr id="34" name="Elipse 33"/>
          <p:cNvSpPr/>
          <p:nvPr/>
        </p:nvSpPr>
        <p:spPr>
          <a:xfrm>
            <a:off x="3770273" y="4116384"/>
            <a:ext cx="213430" cy="14401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900" dirty="0" smtClean="0"/>
              <a:t>3</a:t>
            </a:r>
            <a:endParaRPr lang="pt-BR" sz="900" dirty="0"/>
          </a:p>
        </p:txBody>
      </p:sp>
      <p:sp>
        <p:nvSpPr>
          <p:cNvPr id="35" name="Elipse 34"/>
          <p:cNvSpPr/>
          <p:nvPr/>
        </p:nvSpPr>
        <p:spPr>
          <a:xfrm>
            <a:off x="3767006" y="4405623"/>
            <a:ext cx="213430" cy="14401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900" dirty="0" smtClean="0"/>
              <a:t>4</a:t>
            </a:r>
            <a:endParaRPr lang="pt-BR" sz="900" dirty="0"/>
          </a:p>
        </p:txBody>
      </p:sp>
      <p:sp>
        <p:nvSpPr>
          <p:cNvPr id="36" name="Elipse 35"/>
          <p:cNvSpPr/>
          <p:nvPr/>
        </p:nvSpPr>
        <p:spPr>
          <a:xfrm>
            <a:off x="2855779" y="1810756"/>
            <a:ext cx="213430" cy="14401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900" dirty="0" smtClean="0"/>
              <a:t>1</a:t>
            </a:r>
            <a:endParaRPr lang="pt-BR" sz="900" dirty="0"/>
          </a:p>
        </p:txBody>
      </p:sp>
      <p:sp>
        <p:nvSpPr>
          <p:cNvPr id="38" name="Elipse 37"/>
          <p:cNvSpPr/>
          <p:nvPr/>
        </p:nvSpPr>
        <p:spPr>
          <a:xfrm>
            <a:off x="3758539" y="4651072"/>
            <a:ext cx="213430" cy="14401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900" dirty="0" smtClean="0"/>
              <a:t>5</a:t>
            </a:r>
            <a:endParaRPr lang="pt-BR" sz="900" dirty="0"/>
          </a:p>
        </p:txBody>
      </p:sp>
      <p:sp>
        <p:nvSpPr>
          <p:cNvPr id="48" name="Elipse 47"/>
          <p:cNvSpPr/>
          <p:nvPr/>
        </p:nvSpPr>
        <p:spPr>
          <a:xfrm>
            <a:off x="6374794" y="6482706"/>
            <a:ext cx="213430" cy="14401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900" dirty="0" smtClean="0"/>
              <a:t>8</a:t>
            </a:r>
            <a:endParaRPr lang="pt-BR" sz="900" dirty="0"/>
          </a:p>
        </p:txBody>
      </p:sp>
      <p:sp>
        <p:nvSpPr>
          <p:cNvPr id="49" name="Elipse 48"/>
          <p:cNvSpPr/>
          <p:nvPr/>
        </p:nvSpPr>
        <p:spPr>
          <a:xfrm>
            <a:off x="4086490" y="5821482"/>
            <a:ext cx="213430" cy="14401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900" dirty="0" smtClean="0"/>
              <a:t>7</a:t>
            </a:r>
            <a:endParaRPr lang="pt-BR" sz="900" dirty="0"/>
          </a:p>
        </p:txBody>
      </p:sp>
      <p:sp>
        <p:nvSpPr>
          <p:cNvPr id="50" name="CaixaDeTexto 49"/>
          <p:cNvSpPr txBox="1"/>
          <p:nvPr/>
        </p:nvSpPr>
        <p:spPr>
          <a:xfrm>
            <a:off x="3069209" y="717825"/>
            <a:ext cx="542310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100" b="1" dirty="0" smtClean="0"/>
              <a:t>Aqui saiba como você deve instruir/inserir seu processo (Modelos </a:t>
            </a:r>
            <a:r>
              <a:rPr lang="pt-BR" sz="1100" b="1" dirty="0"/>
              <a:t>do Sistema</a:t>
            </a:r>
            <a:r>
              <a:rPr lang="pt-BR" sz="1100" b="1" dirty="0" smtClean="0"/>
              <a:t>):</a:t>
            </a:r>
          </a:p>
          <a:p>
            <a:pPr marL="357188" indent="-171450" algn="just">
              <a:buFont typeface="Arial" panose="020B0604020202020204" pitchFamily="34" charset="0"/>
              <a:buChar char="•"/>
            </a:pPr>
            <a:r>
              <a:rPr lang="pt-BR" sz="1100" b="1" dirty="0" smtClean="0"/>
              <a:t>Memorando de Solicitação </a:t>
            </a:r>
            <a:r>
              <a:rPr lang="pt-BR" sz="1100" dirty="0" smtClean="0"/>
              <a:t>de Instrumento -1° documento</a:t>
            </a:r>
          </a:p>
          <a:p>
            <a:pPr marL="357188" indent="-171450" algn="just">
              <a:buFont typeface="Arial" panose="020B0604020202020204" pitchFamily="34" charset="0"/>
              <a:buChar char="•"/>
            </a:pPr>
            <a:r>
              <a:rPr lang="pt-BR" sz="1100" b="1" dirty="0" smtClean="0"/>
              <a:t>Plano de Trabalho </a:t>
            </a:r>
            <a:r>
              <a:rPr lang="pt-BR" sz="1100" dirty="0" smtClean="0"/>
              <a:t>do Projeto – 2º documento</a:t>
            </a:r>
          </a:p>
          <a:p>
            <a:pPr algn="just"/>
            <a:endParaRPr lang="pt-BR" sz="1100" dirty="0" smtClean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3830"/>
          <a:stretch/>
        </p:blipFill>
        <p:spPr bwMode="auto">
          <a:xfrm>
            <a:off x="3572982" y="2679821"/>
            <a:ext cx="2461582" cy="10706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ângulo 6"/>
          <p:cNvSpPr/>
          <p:nvPr/>
        </p:nvSpPr>
        <p:spPr>
          <a:xfrm>
            <a:off x="413353" y="3006675"/>
            <a:ext cx="286006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50" dirty="0" smtClean="0"/>
              <a:t>Escolha o Modelo Padrão (1º Memorando e na 2º vez Plano de Trabalho)</a:t>
            </a:r>
            <a:endParaRPr lang="pt-BR" sz="1050" dirty="0"/>
          </a:p>
        </p:txBody>
      </p:sp>
      <p:sp>
        <p:nvSpPr>
          <p:cNvPr id="52" name="Retângulo 51"/>
          <p:cNvSpPr/>
          <p:nvPr/>
        </p:nvSpPr>
        <p:spPr>
          <a:xfrm>
            <a:off x="162715" y="3045317"/>
            <a:ext cx="241360" cy="265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53" name="Elipse 52"/>
          <p:cNvSpPr/>
          <p:nvPr/>
        </p:nvSpPr>
        <p:spPr>
          <a:xfrm>
            <a:off x="3466267" y="3606474"/>
            <a:ext cx="213430" cy="14401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900" dirty="0" smtClean="0"/>
              <a:t>2</a:t>
            </a:r>
            <a:endParaRPr lang="pt-BR" sz="900" dirty="0"/>
          </a:p>
        </p:txBody>
      </p:sp>
      <p:sp>
        <p:nvSpPr>
          <p:cNvPr id="54" name="CaixaDeTexto 53"/>
          <p:cNvSpPr txBox="1"/>
          <p:nvPr/>
        </p:nvSpPr>
        <p:spPr>
          <a:xfrm>
            <a:off x="453377" y="3567280"/>
            <a:ext cx="218991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50" dirty="0" smtClean="0"/>
              <a:t>Texto Inicial:  Nenhum</a:t>
            </a:r>
            <a:endParaRPr lang="pt-BR" sz="1050" b="1" dirty="0"/>
          </a:p>
        </p:txBody>
      </p:sp>
      <p:sp>
        <p:nvSpPr>
          <p:cNvPr id="55" name="Elipse 54"/>
          <p:cNvSpPr/>
          <p:nvPr/>
        </p:nvSpPr>
        <p:spPr>
          <a:xfrm>
            <a:off x="4069556" y="5235064"/>
            <a:ext cx="213430" cy="14401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900" dirty="0" smtClean="0"/>
              <a:t>6</a:t>
            </a:r>
            <a:endParaRPr lang="pt-BR" sz="900" dirty="0"/>
          </a:p>
        </p:txBody>
      </p:sp>
      <p:sp>
        <p:nvSpPr>
          <p:cNvPr id="56" name="Retângulo 55"/>
          <p:cNvSpPr/>
          <p:nvPr/>
        </p:nvSpPr>
        <p:spPr>
          <a:xfrm>
            <a:off x="171010" y="6336921"/>
            <a:ext cx="241360" cy="2915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</a:rPr>
              <a:t>9</a:t>
            </a:r>
            <a:endParaRPr lang="pt-BR" b="1" dirty="0">
              <a:solidFill>
                <a:schemeClr val="tx1"/>
              </a:solidFill>
            </a:endParaRP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583" y="2755446"/>
            <a:ext cx="2591929" cy="683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8" name="Elipse 57"/>
          <p:cNvSpPr/>
          <p:nvPr/>
        </p:nvSpPr>
        <p:spPr>
          <a:xfrm>
            <a:off x="6537081" y="3243773"/>
            <a:ext cx="213430" cy="14401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900" dirty="0" smtClean="0"/>
              <a:t>2</a:t>
            </a:r>
            <a:endParaRPr lang="pt-BR" sz="900" dirty="0"/>
          </a:p>
        </p:txBody>
      </p:sp>
      <p:sp>
        <p:nvSpPr>
          <p:cNvPr id="8" name="Retângulo 7"/>
          <p:cNvSpPr/>
          <p:nvPr/>
        </p:nvSpPr>
        <p:spPr>
          <a:xfrm>
            <a:off x="6497229" y="2467414"/>
            <a:ext cx="258750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100" dirty="0" smtClean="0">
                <a:solidFill>
                  <a:srgbClr val="FF0000"/>
                </a:solidFill>
              </a:rPr>
              <a:t>2° Documento a ser inserido no processo.</a:t>
            </a:r>
            <a:endParaRPr lang="pt-BR" sz="1100" dirty="0">
              <a:solidFill>
                <a:srgbClr val="FF0000"/>
              </a:solidFill>
            </a:endParaRPr>
          </a:p>
        </p:txBody>
      </p:sp>
      <p:sp>
        <p:nvSpPr>
          <p:cNvPr id="63" name="Retângulo 62"/>
          <p:cNvSpPr/>
          <p:nvPr/>
        </p:nvSpPr>
        <p:spPr>
          <a:xfrm>
            <a:off x="3342848" y="2472634"/>
            <a:ext cx="3017619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100" dirty="0" smtClean="0">
                <a:solidFill>
                  <a:srgbClr val="FF0000"/>
                </a:solidFill>
              </a:rPr>
              <a:t>1° Documento a ser inserido no processo.</a:t>
            </a:r>
            <a:endParaRPr lang="pt-BR" sz="1100" dirty="0">
              <a:solidFill>
                <a:srgbClr val="FF0000"/>
              </a:solidFill>
            </a:endParaRPr>
          </a:p>
        </p:txBody>
      </p:sp>
      <p:cxnSp>
        <p:nvCxnSpPr>
          <p:cNvPr id="10" name="Conector reto 9"/>
          <p:cNvCxnSpPr/>
          <p:nvPr/>
        </p:nvCxnSpPr>
        <p:spPr>
          <a:xfrm>
            <a:off x="107504" y="2348880"/>
            <a:ext cx="0" cy="438428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>
          <a:xfrm>
            <a:off x="8556211" y="6453336"/>
            <a:ext cx="480285" cy="365125"/>
          </a:xfrm>
          <a:solidFill>
            <a:schemeClr val="bg1"/>
          </a:solidFill>
        </p:spPr>
        <p:txBody>
          <a:bodyPr/>
          <a:lstStyle/>
          <a:p>
            <a:fld id="{09F7548F-97C8-4EAE-A225-645C6BCD2F8C}" type="slidenum">
              <a:rPr lang="pt-BR" smtClean="0"/>
              <a:t>4</a:t>
            </a:fld>
            <a:r>
              <a:rPr lang="pt-BR" dirty="0" smtClean="0"/>
              <a:t>/9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68317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767017" y="156816"/>
            <a:ext cx="51125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/>
              <a:t>EDITAR DOCUMENTO</a:t>
            </a:r>
          </a:p>
        </p:txBody>
      </p:sp>
      <p:pic>
        <p:nvPicPr>
          <p:cNvPr id="33" name="Imagem 3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2440" y="125355"/>
            <a:ext cx="364743" cy="723900"/>
          </a:xfrm>
          <a:prstGeom prst="rect">
            <a:avLst/>
          </a:prstGeom>
        </p:spPr>
      </p:pic>
      <p:sp>
        <p:nvSpPr>
          <p:cNvPr id="39" name="Retângulo 38"/>
          <p:cNvSpPr/>
          <p:nvPr/>
        </p:nvSpPr>
        <p:spPr>
          <a:xfrm>
            <a:off x="265200" y="2727976"/>
            <a:ext cx="210716" cy="265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</a:rPr>
              <a:t>1</a:t>
            </a:r>
            <a:endParaRPr lang="pt-BR" b="1" dirty="0">
              <a:solidFill>
                <a:schemeClr val="tx1"/>
              </a:solidFill>
            </a:endParaRPr>
          </a:p>
        </p:txBody>
      </p:sp>
      <p:sp>
        <p:nvSpPr>
          <p:cNvPr id="32" name="CaixaDeTexto 31"/>
          <p:cNvSpPr txBox="1"/>
          <p:nvPr/>
        </p:nvSpPr>
        <p:spPr>
          <a:xfrm>
            <a:off x="449516" y="2727976"/>
            <a:ext cx="549900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050" dirty="0" smtClean="0"/>
              <a:t>No documento, clique no ícone                      para editar o documento. </a:t>
            </a:r>
            <a:endParaRPr lang="pt-BR" sz="105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6" t="18462" r="2022" b="13091"/>
          <a:stretch/>
        </p:blipFill>
        <p:spPr bwMode="auto">
          <a:xfrm>
            <a:off x="2832803" y="1832077"/>
            <a:ext cx="6075263" cy="389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627" y="1698168"/>
            <a:ext cx="1753085" cy="52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Seta para a direita 25"/>
          <p:cNvSpPr/>
          <p:nvPr/>
        </p:nvSpPr>
        <p:spPr>
          <a:xfrm rot="2685680">
            <a:off x="114885" y="1968699"/>
            <a:ext cx="436394" cy="115556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905" r="8046"/>
          <a:stretch/>
        </p:blipFill>
        <p:spPr bwMode="auto">
          <a:xfrm>
            <a:off x="2387679" y="2619921"/>
            <a:ext cx="392493" cy="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060" y="4581128"/>
            <a:ext cx="8747486" cy="2160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" name="Retângulo 28"/>
          <p:cNvSpPr/>
          <p:nvPr/>
        </p:nvSpPr>
        <p:spPr>
          <a:xfrm>
            <a:off x="261705" y="3180994"/>
            <a:ext cx="241360" cy="265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30" name="CaixaDeTexto 29"/>
          <p:cNvSpPr txBox="1"/>
          <p:nvPr/>
        </p:nvSpPr>
        <p:spPr>
          <a:xfrm>
            <a:off x="571570" y="3192142"/>
            <a:ext cx="288644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050" dirty="0" smtClean="0"/>
              <a:t>Edite o documento da forma que desejar. </a:t>
            </a:r>
            <a:endParaRPr lang="pt-BR" sz="1050" b="1" dirty="0"/>
          </a:p>
        </p:txBody>
      </p:sp>
      <p:sp>
        <p:nvSpPr>
          <p:cNvPr id="19" name="Retângulo de cantos arredondados 18">
            <a:hlinkClick r:id="rId7" action="ppaction://hlinksldjump"/>
          </p:cNvPr>
          <p:cNvSpPr/>
          <p:nvPr/>
        </p:nvSpPr>
        <p:spPr>
          <a:xfrm>
            <a:off x="571570" y="127943"/>
            <a:ext cx="896750" cy="340153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 smtClean="0">
                <a:solidFill>
                  <a:schemeClr val="tx1"/>
                </a:solidFill>
              </a:rPr>
              <a:t>MENU</a:t>
            </a:r>
            <a:endParaRPr lang="pt-BR" sz="1600" b="1" dirty="0">
              <a:solidFill>
                <a:schemeClr val="tx1"/>
              </a:solidFill>
            </a:endParaRPr>
          </a:p>
        </p:txBody>
      </p:sp>
      <p:sp>
        <p:nvSpPr>
          <p:cNvPr id="20" name="Seta para a esquerda 19">
            <a:hlinkClick r:id="rId8" action="ppaction://hlinksldjump"/>
          </p:cNvPr>
          <p:cNvSpPr/>
          <p:nvPr/>
        </p:nvSpPr>
        <p:spPr>
          <a:xfrm>
            <a:off x="128885" y="447799"/>
            <a:ext cx="885370" cy="349224"/>
          </a:xfrm>
          <a:prstGeom prst="leftArrow">
            <a:avLst/>
          </a:prstGeom>
          <a:solidFill>
            <a:srgbClr val="C00000"/>
          </a:solidFill>
          <a:ln w="12700">
            <a:solidFill>
              <a:schemeClr val="tx1"/>
            </a:solidFill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000" b="1" dirty="0">
                <a:solidFill>
                  <a:schemeClr val="tx1"/>
                </a:solidFill>
              </a:rPr>
              <a:t>VOLTAR</a:t>
            </a:r>
          </a:p>
        </p:txBody>
      </p:sp>
      <p:sp>
        <p:nvSpPr>
          <p:cNvPr id="21" name="Seta para a direita 20">
            <a:hlinkClick r:id="rId9" action="ppaction://hlinksldjump"/>
          </p:cNvPr>
          <p:cNvSpPr/>
          <p:nvPr/>
        </p:nvSpPr>
        <p:spPr>
          <a:xfrm>
            <a:off x="1061346" y="446060"/>
            <a:ext cx="813948" cy="349224"/>
          </a:xfrm>
          <a:prstGeom prst="rightArrow">
            <a:avLst>
              <a:gd name="adj1" fmla="val 50000"/>
              <a:gd name="adj2" fmla="val 37878"/>
            </a:avLst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000" b="1" dirty="0" smtClean="0">
                <a:solidFill>
                  <a:schemeClr val="tx1"/>
                </a:solidFill>
              </a:rPr>
              <a:t>AVANÇAR</a:t>
            </a:r>
            <a:endParaRPr lang="pt-BR" sz="1000" b="1" dirty="0">
              <a:solidFill>
                <a:schemeClr val="tx1"/>
              </a:solidFill>
            </a:endParaRPr>
          </a:p>
        </p:txBody>
      </p:sp>
      <p:cxnSp>
        <p:nvCxnSpPr>
          <p:cNvPr id="22" name="Conector reto 21"/>
          <p:cNvCxnSpPr/>
          <p:nvPr/>
        </p:nvCxnSpPr>
        <p:spPr>
          <a:xfrm>
            <a:off x="215102" y="2732516"/>
            <a:ext cx="0" cy="115181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tângulo 22"/>
          <p:cNvSpPr/>
          <p:nvPr/>
        </p:nvSpPr>
        <p:spPr>
          <a:xfrm>
            <a:off x="292438" y="3602331"/>
            <a:ext cx="241360" cy="265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</a:rPr>
              <a:t>3</a:t>
            </a:r>
            <a:endParaRPr lang="pt-BR" b="1" dirty="0">
              <a:solidFill>
                <a:schemeClr val="tx1"/>
              </a:solidFill>
            </a:endParaRPr>
          </a:p>
        </p:txBody>
      </p:sp>
      <p:sp>
        <p:nvSpPr>
          <p:cNvPr id="24" name="CaixaDeTexto 23"/>
          <p:cNvSpPr txBox="1"/>
          <p:nvPr/>
        </p:nvSpPr>
        <p:spPr>
          <a:xfrm>
            <a:off x="597434" y="3613479"/>
            <a:ext cx="283471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050" dirty="0" smtClean="0"/>
              <a:t>Salve o documento </a:t>
            </a:r>
            <a:endParaRPr lang="pt-BR" sz="1050" b="1" dirty="0"/>
          </a:p>
        </p:txBody>
      </p:sp>
      <p:pic>
        <p:nvPicPr>
          <p:cNvPr id="25" name="Picture 6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4748" y="3541429"/>
            <a:ext cx="62865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CaixaDeTexto 26"/>
          <p:cNvSpPr txBox="1"/>
          <p:nvPr/>
        </p:nvSpPr>
        <p:spPr>
          <a:xfrm>
            <a:off x="2883839" y="849255"/>
            <a:ext cx="49733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200" b="1" dirty="0" smtClean="0"/>
              <a:t>Aqui saiba como você pode editar os documentos inseridos no processo</a:t>
            </a:r>
            <a:endParaRPr lang="pt-BR" sz="1200" b="1" u="sng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>
          <a:xfrm>
            <a:off x="6947946" y="6489732"/>
            <a:ext cx="2133600" cy="365125"/>
          </a:xfrm>
        </p:spPr>
        <p:txBody>
          <a:bodyPr/>
          <a:lstStyle/>
          <a:p>
            <a:fld id="{09F7548F-97C8-4EAE-A225-645C6BCD2F8C}" type="slidenum">
              <a:rPr lang="pt-BR" smtClean="0"/>
              <a:t>5</a:t>
            </a:fld>
            <a:r>
              <a:rPr lang="pt-BR" dirty="0" smtClean="0"/>
              <a:t>/9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46307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627784" y="156816"/>
            <a:ext cx="51125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/>
              <a:t>ASSINAR O DOCUMENTO</a:t>
            </a:r>
          </a:p>
        </p:txBody>
      </p:sp>
      <p:pic>
        <p:nvPicPr>
          <p:cNvPr id="33" name="Imagem 3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2440" y="125355"/>
            <a:ext cx="364743" cy="723900"/>
          </a:xfrm>
          <a:prstGeom prst="rect">
            <a:avLst/>
          </a:prstGeom>
        </p:spPr>
      </p:pic>
      <p:sp>
        <p:nvSpPr>
          <p:cNvPr id="39" name="Retângulo 38"/>
          <p:cNvSpPr/>
          <p:nvPr/>
        </p:nvSpPr>
        <p:spPr>
          <a:xfrm>
            <a:off x="287284" y="3391140"/>
            <a:ext cx="210716" cy="265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</a:rPr>
              <a:t>1</a:t>
            </a:r>
            <a:endParaRPr lang="pt-BR" b="1" dirty="0">
              <a:solidFill>
                <a:schemeClr val="tx1"/>
              </a:solidFill>
            </a:endParaRPr>
          </a:p>
        </p:txBody>
      </p:sp>
      <p:sp>
        <p:nvSpPr>
          <p:cNvPr id="32" name="CaixaDeTexto 31"/>
          <p:cNvSpPr txBox="1"/>
          <p:nvPr/>
        </p:nvSpPr>
        <p:spPr>
          <a:xfrm>
            <a:off x="471600" y="3391140"/>
            <a:ext cx="393098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050" dirty="0" smtClean="0"/>
              <a:t>No documento (Projeto), clique no ícone                      para assiná-lo.</a:t>
            </a:r>
            <a:endParaRPr lang="pt-BR" sz="105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6" t="18462" r="2022" b="13091"/>
          <a:stretch/>
        </p:blipFill>
        <p:spPr bwMode="auto">
          <a:xfrm>
            <a:off x="295574" y="2163044"/>
            <a:ext cx="6093890" cy="3716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" name="Retângulo 28"/>
          <p:cNvSpPr/>
          <p:nvPr/>
        </p:nvSpPr>
        <p:spPr>
          <a:xfrm>
            <a:off x="295574" y="3812008"/>
            <a:ext cx="241360" cy="265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30" name="CaixaDeTexto 29"/>
          <p:cNvSpPr txBox="1"/>
          <p:nvPr/>
        </p:nvSpPr>
        <p:spPr>
          <a:xfrm>
            <a:off x="605439" y="3823156"/>
            <a:ext cx="288644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050" dirty="0" smtClean="0"/>
              <a:t>Digite seu </a:t>
            </a:r>
            <a:r>
              <a:rPr lang="pt-BR" sz="1050" dirty="0" err="1" smtClean="0"/>
              <a:t>Login</a:t>
            </a:r>
            <a:r>
              <a:rPr lang="pt-BR" sz="1050" dirty="0" smtClean="0"/>
              <a:t> e Senha e clique em assinar.</a:t>
            </a:r>
            <a:endParaRPr lang="pt-BR" sz="1050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589" b="9699"/>
          <a:stretch/>
        </p:blipFill>
        <p:spPr bwMode="auto">
          <a:xfrm>
            <a:off x="2899646" y="3293600"/>
            <a:ext cx="406666" cy="399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0" t="29773" r="10644" b="5219"/>
          <a:stretch/>
        </p:blipFill>
        <p:spPr bwMode="auto">
          <a:xfrm>
            <a:off x="3342519" y="5805264"/>
            <a:ext cx="4885266" cy="8297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tângulo de cantos arredondados 14">
            <a:hlinkClick r:id="rId6" action="ppaction://hlinksldjump"/>
          </p:cNvPr>
          <p:cNvSpPr/>
          <p:nvPr/>
        </p:nvSpPr>
        <p:spPr>
          <a:xfrm>
            <a:off x="553832" y="127642"/>
            <a:ext cx="896750" cy="340153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 smtClean="0">
                <a:solidFill>
                  <a:schemeClr val="tx1"/>
                </a:solidFill>
              </a:rPr>
              <a:t>MENU</a:t>
            </a:r>
            <a:endParaRPr lang="pt-BR" sz="1600" b="1" dirty="0">
              <a:solidFill>
                <a:schemeClr val="tx1"/>
              </a:solidFill>
            </a:endParaRPr>
          </a:p>
        </p:txBody>
      </p:sp>
      <p:sp>
        <p:nvSpPr>
          <p:cNvPr id="16" name="Seta para a esquerda 15">
            <a:hlinkClick r:id="rId7" action="ppaction://hlinksldjump"/>
          </p:cNvPr>
          <p:cNvSpPr/>
          <p:nvPr/>
        </p:nvSpPr>
        <p:spPr>
          <a:xfrm>
            <a:off x="111147" y="447498"/>
            <a:ext cx="885370" cy="349224"/>
          </a:xfrm>
          <a:prstGeom prst="leftArrow">
            <a:avLst/>
          </a:prstGeom>
          <a:solidFill>
            <a:srgbClr val="C00000"/>
          </a:solidFill>
          <a:ln w="12700">
            <a:solidFill>
              <a:schemeClr val="tx1"/>
            </a:solidFill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000" b="1" dirty="0">
                <a:solidFill>
                  <a:schemeClr val="tx1"/>
                </a:solidFill>
              </a:rPr>
              <a:t>VOLTAR</a:t>
            </a:r>
          </a:p>
        </p:txBody>
      </p:sp>
      <p:sp>
        <p:nvSpPr>
          <p:cNvPr id="17" name="Seta para a direita 16">
            <a:hlinkClick r:id="rId8" action="ppaction://hlinksldjump"/>
          </p:cNvPr>
          <p:cNvSpPr/>
          <p:nvPr/>
        </p:nvSpPr>
        <p:spPr>
          <a:xfrm>
            <a:off x="1043608" y="445759"/>
            <a:ext cx="813948" cy="349224"/>
          </a:xfrm>
          <a:prstGeom prst="rightArrow">
            <a:avLst>
              <a:gd name="adj1" fmla="val 50000"/>
              <a:gd name="adj2" fmla="val 37878"/>
            </a:avLst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000" b="1" dirty="0" smtClean="0">
                <a:solidFill>
                  <a:schemeClr val="tx1"/>
                </a:solidFill>
              </a:rPr>
              <a:t>AVANÇAR</a:t>
            </a:r>
            <a:endParaRPr lang="pt-BR" sz="1000" b="1" dirty="0">
              <a:solidFill>
                <a:schemeClr val="tx1"/>
              </a:solidFill>
            </a:endParaRPr>
          </a:p>
        </p:txBody>
      </p:sp>
      <p:cxnSp>
        <p:nvCxnSpPr>
          <p:cNvPr id="18" name="Conector reto 17"/>
          <p:cNvCxnSpPr/>
          <p:nvPr/>
        </p:nvCxnSpPr>
        <p:spPr>
          <a:xfrm>
            <a:off x="215102" y="3293600"/>
            <a:ext cx="0" cy="84708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aixaDeTexto 19"/>
          <p:cNvSpPr txBox="1"/>
          <p:nvPr/>
        </p:nvSpPr>
        <p:spPr>
          <a:xfrm>
            <a:off x="2699792" y="849255"/>
            <a:ext cx="53285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200" b="1" dirty="0" smtClean="0"/>
              <a:t>Aqui saiba como pode Assinar os documentos inseridos no processo por você</a:t>
            </a:r>
            <a:endParaRPr lang="pt-BR" sz="1200" b="1" u="sng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>
          <a:xfrm>
            <a:off x="6876256" y="6452434"/>
            <a:ext cx="2133600" cy="365125"/>
          </a:xfrm>
        </p:spPr>
        <p:txBody>
          <a:bodyPr/>
          <a:lstStyle/>
          <a:p>
            <a:fld id="{09F7548F-97C8-4EAE-A225-645C6BCD2F8C}" type="slidenum">
              <a:rPr lang="pt-BR" smtClean="0"/>
              <a:t>6</a:t>
            </a:fld>
            <a:r>
              <a:rPr lang="pt-BR" dirty="0" smtClean="0"/>
              <a:t>/9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28808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267744" y="156816"/>
            <a:ext cx="61206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/>
              <a:t>INSERIR DOCUMENTO EXTERNO</a:t>
            </a:r>
          </a:p>
        </p:txBody>
      </p:sp>
      <p:sp>
        <p:nvSpPr>
          <p:cNvPr id="3" name="Retângulo de cantos arredondados 2">
            <a:hlinkClick r:id="rId2" action="ppaction://hlinksldjump"/>
          </p:cNvPr>
          <p:cNvSpPr/>
          <p:nvPr/>
        </p:nvSpPr>
        <p:spPr>
          <a:xfrm>
            <a:off x="625840" y="149205"/>
            <a:ext cx="896750" cy="340153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 smtClean="0">
                <a:solidFill>
                  <a:schemeClr val="tx1"/>
                </a:solidFill>
              </a:rPr>
              <a:t>MENU</a:t>
            </a:r>
            <a:endParaRPr lang="pt-BR" sz="1600" b="1" dirty="0">
              <a:solidFill>
                <a:schemeClr val="tx1"/>
              </a:solidFill>
            </a:endParaRPr>
          </a:p>
        </p:txBody>
      </p:sp>
      <p:pic>
        <p:nvPicPr>
          <p:cNvPr id="33" name="Imagem 32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2440" y="125355"/>
            <a:ext cx="364743" cy="723900"/>
          </a:xfrm>
          <a:prstGeom prst="rect">
            <a:avLst/>
          </a:prstGeom>
        </p:spPr>
      </p:pic>
      <p:sp>
        <p:nvSpPr>
          <p:cNvPr id="4" name="Seta para a esquerda 3">
            <a:hlinkClick r:id="rId4" action="ppaction://hlinksldjump"/>
          </p:cNvPr>
          <p:cNvSpPr/>
          <p:nvPr/>
        </p:nvSpPr>
        <p:spPr>
          <a:xfrm>
            <a:off x="183155" y="469061"/>
            <a:ext cx="885370" cy="349224"/>
          </a:xfrm>
          <a:prstGeom prst="leftArrow">
            <a:avLst/>
          </a:prstGeom>
          <a:solidFill>
            <a:srgbClr val="C00000"/>
          </a:solidFill>
          <a:ln w="12700">
            <a:solidFill>
              <a:schemeClr val="tx1"/>
            </a:solidFill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000" b="1" dirty="0">
                <a:solidFill>
                  <a:schemeClr val="tx1"/>
                </a:solidFill>
              </a:rPr>
              <a:t>VOLTAR</a:t>
            </a:r>
          </a:p>
        </p:txBody>
      </p:sp>
      <p:sp>
        <p:nvSpPr>
          <p:cNvPr id="5" name="Seta para a direita 4">
            <a:hlinkClick r:id="rId5" action="ppaction://hlinksldjump"/>
          </p:cNvPr>
          <p:cNvSpPr/>
          <p:nvPr/>
        </p:nvSpPr>
        <p:spPr>
          <a:xfrm>
            <a:off x="1115616" y="467322"/>
            <a:ext cx="813948" cy="349224"/>
          </a:xfrm>
          <a:prstGeom prst="rightArrow">
            <a:avLst>
              <a:gd name="adj1" fmla="val 50000"/>
              <a:gd name="adj2" fmla="val 37878"/>
            </a:avLst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000" b="1" dirty="0" smtClean="0">
                <a:solidFill>
                  <a:schemeClr val="tx1"/>
                </a:solidFill>
              </a:rPr>
              <a:t>AVANÇAR</a:t>
            </a:r>
            <a:endParaRPr lang="pt-BR" sz="1000" b="1" dirty="0">
              <a:solidFill>
                <a:schemeClr val="tx1"/>
              </a:solidFill>
            </a:endParaRPr>
          </a:p>
        </p:txBody>
      </p:sp>
      <p:sp>
        <p:nvSpPr>
          <p:cNvPr id="39" name="Retângulo 38"/>
          <p:cNvSpPr/>
          <p:nvPr/>
        </p:nvSpPr>
        <p:spPr>
          <a:xfrm>
            <a:off x="94765" y="2174940"/>
            <a:ext cx="254812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</a:rPr>
              <a:t>1</a:t>
            </a:r>
            <a:endParaRPr lang="pt-BR" b="1" dirty="0">
              <a:solidFill>
                <a:schemeClr val="tx1"/>
              </a:solidFill>
            </a:endParaRPr>
          </a:p>
        </p:txBody>
      </p:sp>
      <p:sp>
        <p:nvSpPr>
          <p:cNvPr id="32" name="CaixaDeTexto 31"/>
          <p:cNvSpPr txBox="1"/>
          <p:nvPr/>
        </p:nvSpPr>
        <p:spPr>
          <a:xfrm>
            <a:off x="279081" y="2174940"/>
            <a:ext cx="276442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50" dirty="0" smtClean="0"/>
              <a:t>No documento (Projeto), clique no ícone                      para inserir um novo documento</a:t>
            </a:r>
            <a:endParaRPr lang="pt-BR" sz="1050" b="1" dirty="0"/>
          </a:p>
        </p:txBody>
      </p:sp>
      <p:sp>
        <p:nvSpPr>
          <p:cNvPr id="29" name="Retângulo 28"/>
          <p:cNvSpPr/>
          <p:nvPr/>
        </p:nvSpPr>
        <p:spPr>
          <a:xfrm>
            <a:off x="108217" y="2730122"/>
            <a:ext cx="241360" cy="265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30" name="CaixaDeTexto 29"/>
          <p:cNvSpPr txBox="1"/>
          <p:nvPr/>
        </p:nvSpPr>
        <p:spPr>
          <a:xfrm>
            <a:off x="319868" y="2784127"/>
            <a:ext cx="288644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50" dirty="0" smtClean="0"/>
              <a:t>Clique no               e escolha a opção “Externo”. </a:t>
            </a:r>
            <a:endParaRPr lang="pt-BR" sz="105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4602" y="2179532"/>
            <a:ext cx="266453" cy="2708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6654" y="2662629"/>
            <a:ext cx="3143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3"/>
          <a:stretch/>
        </p:blipFill>
        <p:spPr bwMode="auto">
          <a:xfrm>
            <a:off x="3131841" y="2886745"/>
            <a:ext cx="5923150" cy="3935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Retângulo 15"/>
          <p:cNvSpPr/>
          <p:nvPr/>
        </p:nvSpPr>
        <p:spPr>
          <a:xfrm>
            <a:off x="108217" y="3399404"/>
            <a:ext cx="241360" cy="265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</a:rPr>
              <a:t>3</a:t>
            </a:r>
            <a:endParaRPr lang="pt-BR" b="1" dirty="0">
              <a:solidFill>
                <a:schemeClr val="tx1"/>
              </a:solidFill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349577" y="3338544"/>
            <a:ext cx="257129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50" dirty="0" smtClean="0"/>
              <a:t>Preencha todas as informações assinaladas com a Seta.</a:t>
            </a:r>
            <a:endParaRPr lang="pt-BR" sz="1050" b="1" dirty="0"/>
          </a:p>
        </p:txBody>
      </p:sp>
      <p:sp>
        <p:nvSpPr>
          <p:cNvPr id="24" name="Retângulo 23"/>
          <p:cNvSpPr/>
          <p:nvPr/>
        </p:nvSpPr>
        <p:spPr>
          <a:xfrm>
            <a:off x="117530" y="4764315"/>
            <a:ext cx="241360" cy="265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</a:rPr>
              <a:t>5</a:t>
            </a:r>
            <a:endParaRPr lang="pt-BR" b="1" dirty="0">
              <a:solidFill>
                <a:schemeClr val="tx1"/>
              </a:solidFill>
            </a:endParaRPr>
          </a:p>
        </p:txBody>
      </p:sp>
      <p:sp>
        <p:nvSpPr>
          <p:cNvPr id="25" name="CaixaDeTexto 24"/>
          <p:cNvSpPr txBox="1"/>
          <p:nvPr/>
        </p:nvSpPr>
        <p:spPr>
          <a:xfrm>
            <a:off x="405898" y="4669339"/>
            <a:ext cx="257129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50" dirty="0" smtClean="0"/>
              <a:t>Interessados informe a Gerência ou Responsável pelo seu Projeto na GECON</a:t>
            </a:r>
            <a:endParaRPr lang="pt-BR" sz="1050" b="1" dirty="0"/>
          </a:p>
        </p:txBody>
      </p:sp>
      <p:sp>
        <p:nvSpPr>
          <p:cNvPr id="26" name="Retângulo 25"/>
          <p:cNvSpPr/>
          <p:nvPr/>
        </p:nvSpPr>
        <p:spPr>
          <a:xfrm>
            <a:off x="122623" y="5400526"/>
            <a:ext cx="241360" cy="265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</a:rPr>
              <a:t>6</a:t>
            </a:r>
            <a:endParaRPr lang="pt-BR" b="1" dirty="0">
              <a:solidFill>
                <a:schemeClr val="tx1"/>
              </a:solidFill>
            </a:endParaRPr>
          </a:p>
        </p:txBody>
      </p:sp>
      <p:sp>
        <p:nvSpPr>
          <p:cNvPr id="27" name="CaixaDeTexto 26"/>
          <p:cNvSpPr txBox="1"/>
          <p:nvPr/>
        </p:nvSpPr>
        <p:spPr>
          <a:xfrm>
            <a:off x="408189" y="5338348"/>
            <a:ext cx="257129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50" dirty="0" smtClean="0"/>
              <a:t>Insira nas observações as informações que auxiliem a GECON a entender o documento.</a:t>
            </a:r>
            <a:endParaRPr lang="pt-BR" sz="1050" b="1" dirty="0"/>
          </a:p>
        </p:txBody>
      </p:sp>
      <p:sp>
        <p:nvSpPr>
          <p:cNvPr id="34" name="Retângulo 33"/>
          <p:cNvSpPr/>
          <p:nvPr/>
        </p:nvSpPr>
        <p:spPr>
          <a:xfrm>
            <a:off x="122623" y="6032551"/>
            <a:ext cx="241360" cy="265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</a:rPr>
              <a:t>7</a:t>
            </a:r>
            <a:endParaRPr lang="pt-BR" b="1" dirty="0">
              <a:solidFill>
                <a:schemeClr val="tx1"/>
              </a:solidFill>
            </a:endParaRPr>
          </a:p>
        </p:txBody>
      </p:sp>
      <p:sp>
        <p:nvSpPr>
          <p:cNvPr id="35" name="CaixaDeTexto 34"/>
          <p:cNvSpPr txBox="1"/>
          <p:nvPr/>
        </p:nvSpPr>
        <p:spPr>
          <a:xfrm>
            <a:off x="341321" y="5970025"/>
            <a:ext cx="257129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50" dirty="0" smtClean="0"/>
              <a:t>Clique em escolher arquivo e depois clique em anexar</a:t>
            </a:r>
            <a:endParaRPr lang="pt-BR" sz="1050" b="1" dirty="0"/>
          </a:p>
        </p:txBody>
      </p:sp>
      <p:sp>
        <p:nvSpPr>
          <p:cNvPr id="36" name="Retângulo 35"/>
          <p:cNvSpPr/>
          <p:nvPr/>
        </p:nvSpPr>
        <p:spPr>
          <a:xfrm>
            <a:off x="116684" y="4051671"/>
            <a:ext cx="241360" cy="265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</a:rPr>
              <a:t>4</a:t>
            </a:r>
            <a:endParaRPr lang="pt-BR" b="1" dirty="0">
              <a:solidFill>
                <a:schemeClr val="tx1"/>
              </a:solidFill>
            </a:endParaRPr>
          </a:p>
        </p:txBody>
      </p:sp>
      <p:sp>
        <p:nvSpPr>
          <p:cNvPr id="37" name="CaixaDeTexto 36"/>
          <p:cNvSpPr txBox="1"/>
          <p:nvPr/>
        </p:nvSpPr>
        <p:spPr>
          <a:xfrm>
            <a:off x="336177" y="3984921"/>
            <a:ext cx="257129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50" dirty="0" smtClean="0"/>
              <a:t>No Número / Nome na Árvore insira o número do documento (ex. n° ofício)</a:t>
            </a:r>
            <a:endParaRPr lang="pt-BR" sz="105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917" b="14797"/>
          <a:stretch/>
        </p:blipFill>
        <p:spPr bwMode="auto">
          <a:xfrm>
            <a:off x="0" y="1398133"/>
            <a:ext cx="7667625" cy="303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6" name="Conector reto 45"/>
          <p:cNvCxnSpPr/>
          <p:nvPr/>
        </p:nvCxnSpPr>
        <p:spPr>
          <a:xfrm>
            <a:off x="108219" y="2060848"/>
            <a:ext cx="0" cy="446449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1" y="1925650"/>
            <a:ext cx="2588691" cy="880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" name="CaixaDeTexto 49"/>
          <p:cNvSpPr txBox="1"/>
          <p:nvPr/>
        </p:nvSpPr>
        <p:spPr>
          <a:xfrm>
            <a:off x="3563888" y="717825"/>
            <a:ext cx="492842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100" b="1" dirty="0" smtClean="0"/>
              <a:t>Passo a Passo para inserir documentos extras (exemplo: anexos do pedido).</a:t>
            </a: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6921391" y="6342781"/>
            <a:ext cx="2133600" cy="365125"/>
          </a:xfrm>
        </p:spPr>
        <p:txBody>
          <a:bodyPr/>
          <a:lstStyle/>
          <a:p>
            <a:fld id="{09F7548F-97C8-4EAE-A225-645C6BCD2F8C}" type="slidenum">
              <a:rPr lang="pt-BR" smtClean="0"/>
              <a:t>7</a:t>
            </a:fld>
            <a:r>
              <a:rPr lang="pt-BR" dirty="0" smtClean="0"/>
              <a:t>/9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92595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267744" y="156816"/>
            <a:ext cx="61206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/>
              <a:t>ENVIAR PROCESSO</a:t>
            </a:r>
          </a:p>
        </p:txBody>
      </p:sp>
      <p:sp>
        <p:nvSpPr>
          <p:cNvPr id="3" name="Retângulo de cantos arredondados 2">
            <a:hlinkClick r:id="rId2" action="ppaction://hlinksldjump"/>
          </p:cNvPr>
          <p:cNvSpPr/>
          <p:nvPr/>
        </p:nvSpPr>
        <p:spPr>
          <a:xfrm>
            <a:off x="625840" y="149205"/>
            <a:ext cx="896750" cy="340153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smtClean="0">
                <a:solidFill>
                  <a:schemeClr val="tx1"/>
                </a:solidFill>
              </a:rPr>
              <a:t>MENU</a:t>
            </a:r>
            <a:endParaRPr lang="pt-BR" sz="1600" b="1" dirty="0">
              <a:solidFill>
                <a:schemeClr val="tx1"/>
              </a:solidFill>
            </a:endParaRPr>
          </a:p>
        </p:txBody>
      </p:sp>
      <p:pic>
        <p:nvPicPr>
          <p:cNvPr id="33" name="Imagem 32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2440" y="125355"/>
            <a:ext cx="364743" cy="723900"/>
          </a:xfrm>
          <a:prstGeom prst="rect">
            <a:avLst/>
          </a:prstGeom>
        </p:spPr>
      </p:pic>
      <p:sp>
        <p:nvSpPr>
          <p:cNvPr id="4" name="Seta para a esquerda 3">
            <a:hlinkClick r:id="rId4" action="ppaction://hlinksldjump"/>
          </p:cNvPr>
          <p:cNvSpPr/>
          <p:nvPr/>
        </p:nvSpPr>
        <p:spPr>
          <a:xfrm>
            <a:off x="183155" y="469061"/>
            <a:ext cx="885370" cy="349224"/>
          </a:xfrm>
          <a:prstGeom prst="leftArrow">
            <a:avLst/>
          </a:prstGeom>
          <a:solidFill>
            <a:srgbClr val="C00000"/>
          </a:solidFill>
          <a:ln w="12700">
            <a:solidFill>
              <a:schemeClr val="tx1"/>
            </a:solidFill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000" b="1" dirty="0">
                <a:solidFill>
                  <a:schemeClr val="tx1"/>
                </a:solidFill>
              </a:rPr>
              <a:t>VOLTAR</a:t>
            </a:r>
          </a:p>
        </p:txBody>
      </p:sp>
      <p:sp>
        <p:nvSpPr>
          <p:cNvPr id="39" name="Retângulo 38"/>
          <p:cNvSpPr/>
          <p:nvPr/>
        </p:nvSpPr>
        <p:spPr>
          <a:xfrm>
            <a:off x="94765" y="2174940"/>
            <a:ext cx="254812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</a:rPr>
              <a:t>1</a:t>
            </a:r>
            <a:endParaRPr lang="pt-BR" b="1" dirty="0">
              <a:solidFill>
                <a:schemeClr val="tx1"/>
              </a:solidFill>
            </a:endParaRPr>
          </a:p>
        </p:txBody>
      </p:sp>
      <p:sp>
        <p:nvSpPr>
          <p:cNvPr id="32" name="CaixaDeTexto 31"/>
          <p:cNvSpPr txBox="1"/>
          <p:nvPr/>
        </p:nvSpPr>
        <p:spPr>
          <a:xfrm>
            <a:off x="279081" y="2174940"/>
            <a:ext cx="262838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50" dirty="0" smtClean="0"/>
              <a:t>No Processo clique no ícone                      para enviar o processo a outro setor</a:t>
            </a:r>
            <a:endParaRPr lang="pt-BR" sz="1050" b="1" dirty="0"/>
          </a:p>
        </p:txBody>
      </p:sp>
      <p:sp>
        <p:nvSpPr>
          <p:cNvPr id="29" name="Retângulo 28"/>
          <p:cNvSpPr/>
          <p:nvPr/>
        </p:nvSpPr>
        <p:spPr>
          <a:xfrm>
            <a:off x="108217" y="2730122"/>
            <a:ext cx="241360" cy="265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30" name="CaixaDeTexto 29"/>
          <p:cNvSpPr txBox="1"/>
          <p:nvPr/>
        </p:nvSpPr>
        <p:spPr>
          <a:xfrm>
            <a:off x="319868" y="2728716"/>
            <a:ext cx="288644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50" dirty="0" smtClean="0"/>
              <a:t>Insira para qual unidade (s) deseja enviar o processo</a:t>
            </a:r>
            <a:endParaRPr lang="pt-BR" sz="1050" b="1" dirty="0"/>
          </a:p>
        </p:txBody>
      </p:sp>
      <p:sp>
        <p:nvSpPr>
          <p:cNvPr id="16" name="Retângulo 15"/>
          <p:cNvSpPr/>
          <p:nvPr/>
        </p:nvSpPr>
        <p:spPr>
          <a:xfrm>
            <a:off x="108217" y="3487962"/>
            <a:ext cx="241360" cy="265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</a:rPr>
              <a:t>3</a:t>
            </a:r>
            <a:endParaRPr lang="pt-BR" b="1" dirty="0">
              <a:solidFill>
                <a:schemeClr val="tx1"/>
              </a:solidFill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358044" y="4239860"/>
            <a:ext cx="257129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50" dirty="0" smtClean="0"/>
              <a:t>Marque enviar e-mail de notificação</a:t>
            </a:r>
            <a:endParaRPr lang="pt-BR" sz="1050" b="1" dirty="0"/>
          </a:p>
        </p:txBody>
      </p:sp>
      <p:sp>
        <p:nvSpPr>
          <p:cNvPr id="36" name="Retângulo 35"/>
          <p:cNvSpPr/>
          <p:nvPr/>
        </p:nvSpPr>
        <p:spPr>
          <a:xfrm>
            <a:off x="116684" y="4244056"/>
            <a:ext cx="241360" cy="265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</a:rPr>
              <a:t>4</a:t>
            </a:r>
            <a:endParaRPr lang="pt-BR" b="1" dirty="0">
              <a:solidFill>
                <a:schemeClr val="tx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917" b="14797"/>
          <a:stretch/>
        </p:blipFill>
        <p:spPr bwMode="auto">
          <a:xfrm>
            <a:off x="0" y="1398133"/>
            <a:ext cx="7667625" cy="303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6" name="Conector reto 45"/>
          <p:cNvCxnSpPr/>
          <p:nvPr/>
        </p:nvCxnSpPr>
        <p:spPr>
          <a:xfrm>
            <a:off x="108219" y="2060848"/>
            <a:ext cx="0" cy="446449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CaixaDeTexto 49"/>
          <p:cNvSpPr txBox="1"/>
          <p:nvPr/>
        </p:nvSpPr>
        <p:spPr>
          <a:xfrm>
            <a:off x="3563888" y="717825"/>
            <a:ext cx="492842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100" b="1" dirty="0" smtClean="0"/>
              <a:t>Aqui você saiba como inserir documentos extras (exemplo anexos do projeto).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0760" y="2060848"/>
            <a:ext cx="381000" cy="311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" name="Seta para a direita 30"/>
          <p:cNvSpPr/>
          <p:nvPr/>
        </p:nvSpPr>
        <p:spPr>
          <a:xfrm rot="7598938">
            <a:off x="2039540" y="1141261"/>
            <a:ext cx="436394" cy="115556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2125033"/>
            <a:ext cx="5621327" cy="4172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" name="Elipse 37"/>
          <p:cNvSpPr/>
          <p:nvPr/>
        </p:nvSpPr>
        <p:spPr>
          <a:xfrm>
            <a:off x="3727097" y="3592460"/>
            <a:ext cx="213430" cy="14401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900" dirty="0" smtClean="0"/>
              <a:t>2</a:t>
            </a:r>
            <a:endParaRPr lang="pt-BR" sz="900" dirty="0"/>
          </a:p>
        </p:txBody>
      </p:sp>
      <p:sp>
        <p:nvSpPr>
          <p:cNvPr id="40" name="Elipse 39"/>
          <p:cNvSpPr/>
          <p:nvPr/>
        </p:nvSpPr>
        <p:spPr>
          <a:xfrm>
            <a:off x="2030760" y="1708668"/>
            <a:ext cx="213430" cy="14401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900" dirty="0"/>
              <a:t>1</a:t>
            </a:r>
          </a:p>
        </p:txBody>
      </p:sp>
      <p:sp>
        <p:nvSpPr>
          <p:cNvPr id="41" name="Elipse 40"/>
          <p:cNvSpPr/>
          <p:nvPr/>
        </p:nvSpPr>
        <p:spPr>
          <a:xfrm>
            <a:off x="4427984" y="5091705"/>
            <a:ext cx="213430" cy="14401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900" dirty="0" smtClean="0"/>
              <a:t>4</a:t>
            </a:r>
            <a:endParaRPr lang="pt-BR" sz="900" dirty="0"/>
          </a:p>
        </p:txBody>
      </p:sp>
      <p:sp>
        <p:nvSpPr>
          <p:cNvPr id="42" name="CaixaDeTexto 41"/>
          <p:cNvSpPr txBox="1"/>
          <p:nvPr/>
        </p:nvSpPr>
        <p:spPr>
          <a:xfrm>
            <a:off x="424005" y="4954964"/>
            <a:ext cx="257129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50" dirty="0" smtClean="0"/>
              <a:t>Se desejar marcar retorno programado, informo que o prazo dado pela legislação à Gecon é de 10 dias úteis para análise de projetos, prorrogáveis por igual período. Então o prazo informado não poderá ser menor que o estipulado acima. Isso não quer dizer que não daremos o retorno antes.</a:t>
            </a:r>
            <a:endParaRPr lang="pt-BR" sz="1050" b="1" dirty="0"/>
          </a:p>
        </p:txBody>
      </p:sp>
      <p:sp>
        <p:nvSpPr>
          <p:cNvPr id="43" name="Retângulo 42"/>
          <p:cNvSpPr/>
          <p:nvPr/>
        </p:nvSpPr>
        <p:spPr>
          <a:xfrm>
            <a:off x="183155" y="4954964"/>
            <a:ext cx="241360" cy="265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44" name="Elipse 43"/>
          <p:cNvSpPr/>
          <p:nvPr/>
        </p:nvSpPr>
        <p:spPr>
          <a:xfrm>
            <a:off x="4214554" y="5911140"/>
            <a:ext cx="213430" cy="14401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900" dirty="0" smtClean="0"/>
              <a:t>5</a:t>
            </a:r>
            <a:endParaRPr lang="pt-BR" sz="900" dirty="0"/>
          </a:p>
        </p:txBody>
      </p:sp>
      <p:sp>
        <p:nvSpPr>
          <p:cNvPr id="45" name="Elipse 44"/>
          <p:cNvSpPr/>
          <p:nvPr/>
        </p:nvSpPr>
        <p:spPr>
          <a:xfrm>
            <a:off x="4846295" y="4653136"/>
            <a:ext cx="213430" cy="14401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900" dirty="0" smtClean="0"/>
              <a:t>3</a:t>
            </a:r>
            <a:endParaRPr lang="pt-BR" sz="900" dirty="0"/>
          </a:p>
        </p:txBody>
      </p:sp>
      <p:sp>
        <p:nvSpPr>
          <p:cNvPr id="47" name="CaixaDeTexto 46"/>
          <p:cNvSpPr txBox="1"/>
          <p:nvPr/>
        </p:nvSpPr>
        <p:spPr>
          <a:xfrm>
            <a:off x="364692" y="3445550"/>
            <a:ext cx="257129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50" dirty="0" smtClean="0"/>
              <a:t>Caso queira enviar o processo, mas manter cópia do seu setor, marque a bolinha 3</a:t>
            </a:r>
            <a:endParaRPr lang="pt-BR" sz="1050" b="1" dirty="0"/>
          </a:p>
        </p:txBody>
      </p:sp>
      <p:sp>
        <p:nvSpPr>
          <p:cNvPr id="9" name="Retângulo 8"/>
          <p:cNvSpPr/>
          <p:nvPr/>
        </p:nvSpPr>
        <p:spPr>
          <a:xfrm>
            <a:off x="4067944" y="3742336"/>
            <a:ext cx="933510" cy="19658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100" dirty="0" smtClean="0"/>
              <a:t>GECON</a:t>
            </a:r>
            <a:endParaRPr lang="pt-BR" sz="1100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970340" y="6464691"/>
            <a:ext cx="2133600" cy="365125"/>
          </a:xfrm>
        </p:spPr>
        <p:txBody>
          <a:bodyPr/>
          <a:lstStyle/>
          <a:p>
            <a:fld id="{09F7548F-97C8-4EAE-A225-645C6BCD2F8C}" type="slidenum">
              <a:rPr lang="pt-BR" smtClean="0"/>
              <a:t>8</a:t>
            </a:fld>
            <a:r>
              <a:rPr lang="pt-BR" dirty="0" smtClean="0"/>
              <a:t>/9</a:t>
            </a:r>
            <a:endParaRPr lang="pt-BR" dirty="0"/>
          </a:p>
        </p:txBody>
      </p:sp>
      <p:sp>
        <p:nvSpPr>
          <p:cNvPr id="34" name="Seta para a direita 33">
            <a:hlinkClick r:id="rId8" action="ppaction://hlinksldjump"/>
          </p:cNvPr>
          <p:cNvSpPr/>
          <p:nvPr/>
        </p:nvSpPr>
        <p:spPr>
          <a:xfrm>
            <a:off x="1144802" y="474332"/>
            <a:ext cx="813948" cy="349224"/>
          </a:xfrm>
          <a:prstGeom prst="rightArrow">
            <a:avLst>
              <a:gd name="adj1" fmla="val 50000"/>
              <a:gd name="adj2" fmla="val 37878"/>
            </a:avLst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000" b="1" dirty="0" smtClean="0">
                <a:solidFill>
                  <a:schemeClr val="tx1"/>
                </a:solidFill>
              </a:rPr>
              <a:t>AVANÇAR</a:t>
            </a:r>
            <a:endParaRPr lang="pt-BR" sz="1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6256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74065" y="992808"/>
            <a:ext cx="8833899" cy="106804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t-BR" sz="1200" dirty="0" smtClean="0"/>
              <a:t>Prezados Pesquisadores,</a:t>
            </a:r>
          </a:p>
          <a:p>
            <a:pPr algn="just"/>
            <a:endParaRPr lang="pt-BR" sz="1200" dirty="0" smtClean="0"/>
          </a:p>
          <a:p>
            <a:pPr indent="-342900" algn="just">
              <a:buFont typeface="+mj-lt"/>
              <a:buAutoNum type="arabicPeriod"/>
            </a:pPr>
            <a:r>
              <a:rPr lang="pt-BR" sz="1200" dirty="0" smtClean="0"/>
              <a:t>No </a:t>
            </a:r>
            <a:r>
              <a:rPr lang="pt-BR" sz="1200" b="1" dirty="0" smtClean="0"/>
              <a:t>SEI tramitarão todos os demais instrumentos contratuais e similares</a:t>
            </a:r>
            <a:r>
              <a:rPr lang="pt-BR" sz="1200" dirty="0" smtClean="0"/>
              <a:t>, inclusive internacionais, que não envolvam a participação de uma de nossas fundações de apoio.</a:t>
            </a:r>
            <a:endParaRPr lang="pt-BR" sz="1200" dirty="0"/>
          </a:p>
        </p:txBody>
      </p:sp>
      <p:sp>
        <p:nvSpPr>
          <p:cNvPr id="35" name="Retângulo de cantos arredondados 34">
            <a:hlinkClick r:id="rId3" action="ppaction://hlinksldjump"/>
          </p:cNvPr>
          <p:cNvSpPr/>
          <p:nvPr/>
        </p:nvSpPr>
        <p:spPr>
          <a:xfrm>
            <a:off x="483582" y="123559"/>
            <a:ext cx="896750" cy="340153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tx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 smtClean="0">
                <a:solidFill>
                  <a:schemeClr val="tx1"/>
                </a:solidFill>
              </a:rPr>
              <a:t>MENU</a:t>
            </a:r>
            <a:endParaRPr lang="pt-BR" sz="1600" b="1" dirty="0">
              <a:solidFill>
                <a:schemeClr val="tx1"/>
              </a:solidFill>
            </a:endParaRPr>
          </a:p>
        </p:txBody>
      </p:sp>
      <p:sp>
        <p:nvSpPr>
          <p:cNvPr id="36" name="Seta para a esquerda 35">
            <a:hlinkClick r:id="rId4" action="ppaction://hlinksldjump"/>
          </p:cNvPr>
          <p:cNvSpPr/>
          <p:nvPr/>
        </p:nvSpPr>
        <p:spPr>
          <a:xfrm>
            <a:off x="40897" y="443415"/>
            <a:ext cx="885370" cy="349224"/>
          </a:xfrm>
          <a:prstGeom prst="leftArrow">
            <a:avLst/>
          </a:prstGeom>
          <a:solidFill>
            <a:srgbClr val="C00000"/>
          </a:solidFill>
          <a:ln w="12700">
            <a:solidFill>
              <a:schemeClr val="tx1"/>
            </a:solidFill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000" b="1" dirty="0">
                <a:solidFill>
                  <a:schemeClr val="tx1"/>
                </a:solidFill>
              </a:rPr>
              <a:t>VOLTAR</a:t>
            </a:r>
          </a:p>
        </p:txBody>
      </p:sp>
      <p:pic>
        <p:nvPicPr>
          <p:cNvPr id="44" name="Imagem 43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2440" y="125355"/>
            <a:ext cx="364743" cy="723900"/>
          </a:xfrm>
          <a:prstGeom prst="rect">
            <a:avLst/>
          </a:prstGeom>
        </p:spPr>
      </p:pic>
      <p:sp>
        <p:nvSpPr>
          <p:cNvPr id="3" name="Retângulo 2"/>
          <p:cNvSpPr/>
          <p:nvPr/>
        </p:nvSpPr>
        <p:spPr>
          <a:xfrm>
            <a:off x="2699792" y="135537"/>
            <a:ext cx="475252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200" b="1" dirty="0" smtClean="0"/>
              <a:t>FLUXOGRAMA </a:t>
            </a:r>
          </a:p>
          <a:p>
            <a:pPr algn="ctr"/>
            <a:r>
              <a:rPr lang="pt-BR" sz="3200" b="1" dirty="0" smtClean="0"/>
              <a:t>TRÂMITE SEI</a:t>
            </a:r>
            <a:endParaRPr lang="pt-BR" sz="3200" b="1" dirty="0"/>
          </a:p>
        </p:txBody>
      </p:sp>
      <p:pic>
        <p:nvPicPr>
          <p:cNvPr id="56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060848"/>
            <a:ext cx="8856984" cy="481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6902896" y="6458545"/>
            <a:ext cx="2133600" cy="365125"/>
          </a:xfrm>
        </p:spPr>
        <p:txBody>
          <a:bodyPr/>
          <a:lstStyle/>
          <a:p>
            <a:fld id="{09F7548F-97C8-4EAE-A225-645C6BCD2F8C}" type="slidenum">
              <a:rPr lang="pt-BR" smtClean="0"/>
              <a:t>9</a:t>
            </a:fld>
            <a:r>
              <a:rPr lang="pt-BR" dirty="0" smtClean="0"/>
              <a:t>/9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95188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1087</TotalTime>
  <Words>671</Words>
  <Application>Microsoft Office PowerPoint</Application>
  <PresentationFormat>Apresentação na tela (4:3)</PresentationFormat>
  <Paragraphs>166</Paragraphs>
  <Slides>9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0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UFOP</dc:creator>
  <cp:lastModifiedBy>UFOP</cp:lastModifiedBy>
  <cp:revision>106</cp:revision>
  <dcterms:created xsi:type="dcterms:W3CDTF">2019-06-07T17:14:53Z</dcterms:created>
  <dcterms:modified xsi:type="dcterms:W3CDTF">2019-09-12T23:08:09Z</dcterms:modified>
</cp:coreProperties>
</file>